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46"/>
  </p:notesMasterIdLst>
  <p:handoutMasterIdLst>
    <p:handoutMasterId r:id="rId47"/>
  </p:handoutMasterIdLst>
  <p:sldIdLst>
    <p:sldId id="278" r:id="rId5"/>
    <p:sldId id="281" r:id="rId6"/>
    <p:sldId id="279" r:id="rId7"/>
    <p:sldId id="280" r:id="rId8"/>
    <p:sldId id="326" r:id="rId9"/>
    <p:sldId id="284" r:id="rId10"/>
    <p:sldId id="327" r:id="rId11"/>
    <p:sldId id="304" r:id="rId12"/>
    <p:sldId id="305" r:id="rId13"/>
    <p:sldId id="306" r:id="rId14"/>
    <p:sldId id="307" r:id="rId15"/>
    <p:sldId id="289" r:id="rId16"/>
    <p:sldId id="290" r:id="rId17"/>
    <p:sldId id="294" r:id="rId18"/>
    <p:sldId id="312" r:id="rId19"/>
    <p:sldId id="313" r:id="rId20"/>
    <p:sldId id="314" r:id="rId21"/>
    <p:sldId id="318" r:id="rId22"/>
    <p:sldId id="319" r:id="rId23"/>
    <p:sldId id="315" r:id="rId24"/>
    <p:sldId id="316" r:id="rId25"/>
    <p:sldId id="317" r:id="rId26"/>
    <p:sldId id="320" r:id="rId27"/>
    <p:sldId id="321" r:id="rId28"/>
    <p:sldId id="322" r:id="rId29"/>
    <p:sldId id="323" r:id="rId30"/>
    <p:sldId id="324" r:id="rId31"/>
    <p:sldId id="325" r:id="rId32"/>
    <p:sldId id="296" r:id="rId33"/>
    <p:sldId id="295" r:id="rId34"/>
    <p:sldId id="299" r:id="rId35"/>
    <p:sldId id="298" r:id="rId36"/>
    <p:sldId id="300" r:id="rId37"/>
    <p:sldId id="301" r:id="rId38"/>
    <p:sldId id="302" r:id="rId39"/>
    <p:sldId id="303" r:id="rId40"/>
    <p:sldId id="308" r:id="rId41"/>
    <p:sldId id="309" r:id="rId42"/>
    <p:sldId id="292" r:id="rId43"/>
    <p:sldId id="310" r:id="rId44"/>
    <p:sldId id="293" r:id="rId4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9236C8-24DC-4203-B58C-E5DEB04A957C}">
          <p14:sldIdLst>
            <p14:sldId id="278"/>
            <p14:sldId id="281"/>
            <p14:sldId id="279"/>
          </p14:sldIdLst>
        </p14:section>
        <p14:section name="Untitled Section" id="{FD633B27-0524-4026-BA1A-D14ADBF8E9B2}">
          <p14:sldIdLst>
            <p14:sldId id="280"/>
            <p14:sldId id="326"/>
            <p14:sldId id="284"/>
            <p14:sldId id="327"/>
            <p14:sldId id="304"/>
            <p14:sldId id="305"/>
            <p14:sldId id="306"/>
            <p14:sldId id="307"/>
            <p14:sldId id="289"/>
            <p14:sldId id="290"/>
            <p14:sldId id="294"/>
            <p14:sldId id="312"/>
            <p14:sldId id="313"/>
            <p14:sldId id="314"/>
            <p14:sldId id="318"/>
            <p14:sldId id="319"/>
            <p14:sldId id="315"/>
            <p14:sldId id="316"/>
            <p14:sldId id="317"/>
            <p14:sldId id="320"/>
            <p14:sldId id="321"/>
            <p14:sldId id="322"/>
            <p14:sldId id="323"/>
            <p14:sldId id="324"/>
            <p14:sldId id="325"/>
            <p14:sldId id="296"/>
            <p14:sldId id="295"/>
            <p14:sldId id="299"/>
            <p14:sldId id="298"/>
            <p14:sldId id="300"/>
            <p14:sldId id="301"/>
            <p14:sldId id="302"/>
            <p14:sldId id="303"/>
            <p14:sldId id="308"/>
            <p14:sldId id="309"/>
            <p14:sldId id="292"/>
            <p14:sldId id="310"/>
            <p14:sldId id="293"/>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FCFBF6"/>
    <a:srgbClr val="202C8F"/>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A37D80-6434-44D0-A028-1B22A696006F}">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autoAdjust="0"/>
  </p:normalViewPr>
  <p:slideViewPr>
    <p:cSldViewPr snapToGrid="0" snapToObjects="1">
      <p:cViewPr>
        <p:scale>
          <a:sx n="110" d="100"/>
          <a:sy n="110" d="100"/>
        </p:scale>
        <p:origin x="630" y="16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t>10/6/2023</a:t>
            </a:fld>
            <a:endParaRPr lang="en-US"/>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029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7" name="Oval 6">
            <a:extLst>
              <a:ext uri="{FF2B5EF4-FFF2-40B4-BE49-F238E27FC236}">
                <a16:creationId xmlns:a16="http://schemas.microsoft.com/office/drawing/2014/main" id="{5C32B254-F115-AAF3-09C2-B631F5CDC4C7}"/>
              </a:ext>
              <a:ext uri="{C183D7F6-B498-43B3-948B-1728B52AA6E4}">
                <adec:decorative xmlns:adec="http://schemas.microsoft.com/office/drawing/2017/decorative" val="1"/>
              </a:ext>
            </a:extLst>
          </p:cNvPr>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6257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46257 w 2011680"/>
              <a:gd name="connsiteY1" fmla="*/ 0 h 2826771"/>
              <a:gd name="connsiteX2" fmla="*/ 1358727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46257 w 2011680"/>
              <a:gd name="connsiteY1" fmla="*/ 0 h 2826771"/>
              <a:gd name="connsiteX2" fmla="*/ 1010112 w 2011680"/>
              <a:gd name="connsiteY2" fmla="*/ 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46257 w 2011680"/>
              <a:gd name="connsiteY1" fmla="*/ 0 h 2826771"/>
              <a:gd name="connsiteX2" fmla="*/ 1012017 w 2011680"/>
              <a:gd name="connsiteY2" fmla="*/ 335280 h 2826771"/>
              <a:gd name="connsiteX3" fmla="*/ 1358727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6" name="Rectangle 15">
            <a:extLst>
              <a:ext uri="{FF2B5EF4-FFF2-40B4-BE49-F238E27FC236}">
                <a16:creationId xmlns:a16="http://schemas.microsoft.com/office/drawing/2014/main" id="{B950ED98-B5D1-206C-403F-FA954F9D2CFF}"/>
              </a:ext>
              <a:ext uri="{C183D7F6-B498-43B3-948B-1728B52AA6E4}">
                <adec:decorative xmlns:adec="http://schemas.microsoft.com/office/drawing/2017/decorative" val="1"/>
              </a:ext>
            </a:extLst>
          </p:cNvPr>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8" name="Oval 7">
            <a:extLst>
              <a:ext uri="{FF2B5EF4-FFF2-40B4-BE49-F238E27FC236}">
                <a16:creationId xmlns:a16="http://schemas.microsoft.com/office/drawing/2014/main" id="{B2485599-A799-0E8C-D368-451B9DE022B2}"/>
              </a:ext>
              <a:ext uri="{C183D7F6-B498-43B3-948B-1728B52AA6E4}">
                <adec:decorative xmlns:adec="http://schemas.microsoft.com/office/drawing/2017/decorative" val="1"/>
              </a:ext>
            </a:extLst>
          </p:cNvPr>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2011680 w 2011680"/>
              <a:gd name="connsiteY2" fmla="*/ 4646 h 2829819"/>
              <a:gd name="connsiteX3" fmla="*/ 2011680 w 2011680"/>
              <a:gd name="connsiteY3" fmla="*/ 2829819 h 2829819"/>
              <a:gd name="connsiteX4" fmla="*/ 0 w 2011680"/>
              <a:gd name="connsiteY4" fmla="*/ 2829819 h 2829819"/>
              <a:gd name="connsiteX5" fmla="*/ 0 w 2011680"/>
              <a:gd name="connsiteY5" fmla="*/ 4646 h 2829819"/>
              <a:gd name="connsiteX0" fmla="*/ 0 w 2011680"/>
              <a:gd name="connsiteY0" fmla="*/ 4646 h 2829819"/>
              <a:gd name="connsiteX1" fmla="*/ 994434 w 2011680"/>
              <a:gd name="connsiteY1" fmla="*/ 0 h 2829819"/>
              <a:gd name="connsiteX2" fmla="*/ 1362480 w 2011680"/>
              <a:gd name="connsiteY2" fmla="*/ 3048 h 2829819"/>
              <a:gd name="connsiteX3" fmla="*/ 2011680 w 2011680"/>
              <a:gd name="connsiteY3" fmla="*/ 4646 h 2829819"/>
              <a:gd name="connsiteX4" fmla="*/ 2011680 w 2011680"/>
              <a:gd name="connsiteY4" fmla="*/ 2829819 h 2829819"/>
              <a:gd name="connsiteX5" fmla="*/ 0 w 2011680"/>
              <a:gd name="connsiteY5" fmla="*/ 2829819 h 2829819"/>
              <a:gd name="connsiteX6" fmla="*/ 0 w 2011680"/>
              <a:gd name="connsiteY6" fmla="*/ 4646 h 2829819"/>
              <a:gd name="connsiteX0" fmla="*/ 0 w 2011680"/>
              <a:gd name="connsiteY0" fmla="*/ 4646 h 2829819"/>
              <a:gd name="connsiteX1" fmla="*/ 651915 w 2011680"/>
              <a:gd name="connsiteY1" fmla="*/ 1143 h 2829819"/>
              <a:gd name="connsiteX2" fmla="*/ 994434 w 2011680"/>
              <a:gd name="connsiteY2" fmla="*/ 0 h 2829819"/>
              <a:gd name="connsiteX3" fmla="*/ 1362480 w 2011680"/>
              <a:gd name="connsiteY3" fmla="*/ 3048 h 2829819"/>
              <a:gd name="connsiteX4" fmla="*/ 2011680 w 2011680"/>
              <a:gd name="connsiteY4" fmla="*/ 4646 h 2829819"/>
              <a:gd name="connsiteX5" fmla="*/ 2011680 w 2011680"/>
              <a:gd name="connsiteY5" fmla="*/ 2829819 h 2829819"/>
              <a:gd name="connsiteX6" fmla="*/ 0 w 2011680"/>
              <a:gd name="connsiteY6" fmla="*/ 2829819 h 2829819"/>
              <a:gd name="connsiteX7" fmla="*/ 0 w 2011680"/>
              <a:gd name="connsiteY7" fmla="*/ 4646 h 2829819"/>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51915 w 2011680"/>
              <a:gd name="connsiteY1" fmla="*/ 0 h 2828676"/>
              <a:gd name="connsiteX2" fmla="*/ 1005864 w 2011680"/>
              <a:gd name="connsiteY2" fmla="*/ 336042 h 2828676"/>
              <a:gd name="connsiteX3" fmla="*/ 1362480 w 2011680"/>
              <a:gd name="connsiteY3" fmla="*/ 1905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8" name="Rectangle 17">
            <a:extLst>
              <a:ext uri="{FF2B5EF4-FFF2-40B4-BE49-F238E27FC236}">
                <a16:creationId xmlns:a16="http://schemas.microsoft.com/office/drawing/2014/main" id="{0E8643CE-01D9-3E5E-15F6-20689F775F15}"/>
              </a:ext>
              <a:ext uri="{C183D7F6-B498-43B3-948B-1728B52AA6E4}">
                <adec:decorative xmlns:adec="http://schemas.microsoft.com/office/drawing/2017/decorative" val="1"/>
              </a:ext>
            </a:extLst>
          </p:cNvPr>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9" name="Oval 8">
            <a:extLst>
              <a:ext uri="{FF2B5EF4-FFF2-40B4-BE49-F238E27FC236}">
                <a16:creationId xmlns:a16="http://schemas.microsoft.com/office/drawing/2014/main" id="{944D3449-0EF5-D439-CC36-5C761D35D494}"/>
              </a:ext>
              <a:ext uri="{C183D7F6-B498-43B3-948B-1728B52AA6E4}">
                <adec:decorative xmlns:adec="http://schemas.microsoft.com/office/drawing/2017/decorative" val="1"/>
              </a:ext>
            </a:extLst>
          </p:cNvPr>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49951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3503 h 2828676"/>
              <a:gd name="connsiteX1" fmla="*/ 649951 w 2011680"/>
              <a:gd name="connsiteY1" fmla="*/ 1905 h 2828676"/>
              <a:gd name="connsiteX2" fmla="*/ 1358611 w 2011680"/>
              <a:gd name="connsiteY2" fmla="*/ 0 h 2828676"/>
              <a:gd name="connsiteX3" fmla="*/ 2011680 w 2011680"/>
              <a:gd name="connsiteY3" fmla="*/ 3503 h 2828676"/>
              <a:gd name="connsiteX4" fmla="*/ 2011680 w 2011680"/>
              <a:gd name="connsiteY4" fmla="*/ 2828676 h 2828676"/>
              <a:gd name="connsiteX5" fmla="*/ 0 w 2011680"/>
              <a:gd name="connsiteY5" fmla="*/ 2828676 h 2828676"/>
              <a:gd name="connsiteX6" fmla="*/ 0 w 2011680"/>
              <a:gd name="connsiteY6" fmla="*/ 3503 h 2828676"/>
              <a:gd name="connsiteX0" fmla="*/ 0 w 2011680"/>
              <a:gd name="connsiteY0" fmla="*/ 3503 h 2828676"/>
              <a:gd name="connsiteX1" fmla="*/ 649951 w 2011680"/>
              <a:gd name="connsiteY1" fmla="*/ 1905 h 2828676"/>
              <a:gd name="connsiteX2" fmla="*/ 1006186 w 2011680"/>
              <a:gd name="connsiteY2" fmla="*/ 0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 name="connsiteX0" fmla="*/ 0 w 2011680"/>
              <a:gd name="connsiteY0" fmla="*/ 3503 h 2828676"/>
              <a:gd name="connsiteX1" fmla="*/ 649951 w 2011680"/>
              <a:gd name="connsiteY1" fmla="*/ 1905 h 2828676"/>
              <a:gd name="connsiteX2" fmla="*/ 1009996 w 2011680"/>
              <a:gd name="connsiteY2" fmla="*/ 333375 h 2828676"/>
              <a:gd name="connsiteX3" fmla="*/ 1358611 w 2011680"/>
              <a:gd name="connsiteY3" fmla="*/ 0 h 2828676"/>
              <a:gd name="connsiteX4" fmla="*/ 2011680 w 2011680"/>
              <a:gd name="connsiteY4" fmla="*/ 3503 h 2828676"/>
              <a:gd name="connsiteX5" fmla="*/ 2011680 w 2011680"/>
              <a:gd name="connsiteY5" fmla="*/ 2828676 h 2828676"/>
              <a:gd name="connsiteX6" fmla="*/ 0 w 2011680"/>
              <a:gd name="connsiteY6" fmla="*/ 2828676 h 2828676"/>
              <a:gd name="connsiteX7" fmla="*/ 0 w 2011680"/>
              <a:gd name="connsiteY7" fmla="*/ 3503 h 28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0" name="Rectangle 19">
            <a:extLst>
              <a:ext uri="{FF2B5EF4-FFF2-40B4-BE49-F238E27FC236}">
                <a16:creationId xmlns:a16="http://schemas.microsoft.com/office/drawing/2014/main" id="{5AF82DDD-EDEC-7D87-F43A-113C5E4A4FE7}"/>
              </a:ext>
              <a:ext uri="{C183D7F6-B498-43B3-948B-1728B52AA6E4}">
                <adec:decorative xmlns:adec="http://schemas.microsoft.com/office/drawing/2017/decorative" val="1"/>
              </a:ext>
            </a:extLst>
          </p:cNvPr>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0" name="Oval 9">
            <a:extLst>
              <a:ext uri="{FF2B5EF4-FFF2-40B4-BE49-F238E27FC236}">
                <a16:creationId xmlns:a16="http://schemas.microsoft.com/office/drawing/2014/main" id="{476F2D13-53B7-CE37-EA90-449A726B8A73}"/>
              </a:ext>
              <a:ext uri="{C183D7F6-B498-43B3-948B-1728B52AA6E4}">
                <adec:decorative xmlns:adec="http://schemas.microsoft.com/office/drawing/2017/decorative" val="1"/>
              </a:ext>
            </a:extLst>
          </p:cNvPr>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1598 h 2826771"/>
              <a:gd name="connsiteX1" fmla="*/ 651163 w 2011680"/>
              <a:gd name="connsiteY1" fmla="*/ 0 h 2826771"/>
              <a:gd name="connsiteX2" fmla="*/ 2011680 w 2011680"/>
              <a:gd name="connsiteY2" fmla="*/ 1598 h 2826771"/>
              <a:gd name="connsiteX3" fmla="*/ 2011680 w 2011680"/>
              <a:gd name="connsiteY3" fmla="*/ 2826771 h 2826771"/>
              <a:gd name="connsiteX4" fmla="*/ 0 w 2011680"/>
              <a:gd name="connsiteY4" fmla="*/ 2826771 h 2826771"/>
              <a:gd name="connsiteX5" fmla="*/ 0 w 2011680"/>
              <a:gd name="connsiteY5" fmla="*/ 1598 h 2826771"/>
              <a:gd name="connsiteX0" fmla="*/ 0 w 2011680"/>
              <a:gd name="connsiteY0" fmla="*/ 1598 h 2826771"/>
              <a:gd name="connsiteX1" fmla="*/ 651163 w 2011680"/>
              <a:gd name="connsiteY1" fmla="*/ 0 h 2826771"/>
              <a:gd name="connsiteX2" fmla="*/ 1357283 w 2011680"/>
              <a:gd name="connsiteY2" fmla="*/ 254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1163 w 2011680"/>
              <a:gd name="connsiteY1" fmla="*/ 0 h 2826771"/>
              <a:gd name="connsiteX2" fmla="*/ 1014383 w 2011680"/>
              <a:gd name="connsiteY2" fmla="*/ 330200 h 2826771"/>
              <a:gd name="connsiteX3" fmla="*/ 1357283 w 2011680"/>
              <a:gd name="connsiteY3" fmla="*/ 254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Rectangle 23">
            <a:extLst>
              <a:ext uri="{FF2B5EF4-FFF2-40B4-BE49-F238E27FC236}">
                <a16:creationId xmlns:a16="http://schemas.microsoft.com/office/drawing/2014/main" id="{DC0053FE-E44A-CA97-F782-67FC633E722E}"/>
              </a:ext>
              <a:ext uri="{C183D7F6-B498-43B3-948B-1728B52AA6E4}">
                <adec:decorative xmlns:adec="http://schemas.microsoft.com/office/drawing/2017/decorative" val="1"/>
              </a:ext>
            </a:extLst>
          </p:cNvPr>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
        <p:nvSpPr>
          <p:cNvPr id="11" name="Oval 10">
            <a:extLst>
              <a:ext uri="{FF2B5EF4-FFF2-40B4-BE49-F238E27FC236}">
                <a16:creationId xmlns:a16="http://schemas.microsoft.com/office/drawing/2014/main" id="{0288DB6F-1A86-5713-2420-7554D75CB811}"/>
              </a:ext>
              <a:ext uri="{C183D7F6-B498-43B3-948B-1728B52AA6E4}">
                <adec:decorative xmlns:adec="http://schemas.microsoft.com/office/drawing/2017/decorative" val="1"/>
              </a:ext>
            </a:extLst>
          </p:cNvPr>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 fmla="*/ 0 w 2011680"/>
              <a:gd name="connsiteY0" fmla="*/ 0 h 2825173"/>
              <a:gd name="connsiteX1" fmla="*/ 655551 w 2011680"/>
              <a:gd name="connsiteY1" fmla="*/ 942 h 2825173"/>
              <a:gd name="connsiteX2" fmla="*/ 2011680 w 2011680"/>
              <a:gd name="connsiteY2" fmla="*/ 0 h 2825173"/>
              <a:gd name="connsiteX3" fmla="*/ 2011680 w 2011680"/>
              <a:gd name="connsiteY3" fmla="*/ 2825173 h 2825173"/>
              <a:gd name="connsiteX4" fmla="*/ 0 w 2011680"/>
              <a:gd name="connsiteY4" fmla="*/ 2825173 h 2825173"/>
              <a:gd name="connsiteX5" fmla="*/ 0 w 2011680"/>
              <a:gd name="connsiteY5" fmla="*/ 0 h 2825173"/>
              <a:gd name="connsiteX0" fmla="*/ 0 w 2011680"/>
              <a:gd name="connsiteY0" fmla="*/ 1598 h 2826771"/>
              <a:gd name="connsiteX1" fmla="*/ 655551 w 2011680"/>
              <a:gd name="connsiteY1" fmla="*/ 2540 h 2826771"/>
              <a:gd name="connsiteX2" fmla="*/ 1364211 w 2011680"/>
              <a:gd name="connsiteY2" fmla="*/ 0 h 2826771"/>
              <a:gd name="connsiteX3" fmla="*/ 2011680 w 2011680"/>
              <a:gd name="connsiteY3" fmla="*/ 1598 h 2826771"/>
              <a:gd name="connsiteX4" fmla="*/ 2011680 w 2011680"/>
              <a:gd name="connsiteY4" fmla="*/ 2826771 h 2826771"/>
              <a:gd name="connsiteX5" fmla="*/ 0 w 2011680"/>
              <a:gd name="connsiteY5" fmla="*/ 2826771 h 2826771"/>
              <a:gd name="connsiteX6" fmla="*/ 0 w 2011680"/>
              <a:gd name="connsiteY6"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 name="connsiteX0" fmla="*/ 0 w 2011680"/>
              <a:gd name="connsiteY0" fmla="*/ 1598 h 2826771"/>
              <a:gd name="connsiteX1" fmla="*/ 655551 w 2011680"/>
              <a:gd name="connsiteY1" fmla="*/ 2540 h 2826771"/>
              <a:gd name="connsiteX2" fmla="*/ 1016231 w 2011680"/>
              <a:gd name="connsiteY2" fmla="*/ 327660 h 2826771"/>
              <a:gd name="connsiteX3" fmla="*/ 1364211 w 2011680"/>
              <a:gd name="connsiteY3" fmla="*/ 0 h 2826771"/>
              <a:gd name="connsiteX4" fmla="*/ 2011680 w 2011680"/>
              <a:gd name="connsiteY4" fmla="*/ 1598 h 2826771"/>
              <a:gd name="connsiteX5" fmla="*/ 2011680 w 2011680"/>
              <a:gd name="connsiteY5" fmla="*/ 2826771 h 2826771"/>
              <a:gd name="connsiteX6" fmla="*/ 0 w 2011680"/>
              <a:gd name="connsiteY6" fmla="*/ 2826771 h 2826771"/>
              <a:gd name="connsiteX7" fmla="*/ 0 w 2011680"/>
              <a:gd name="connsiteY7" fmla="*/ 1598 h 282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2" name="Rectangle 21">
            <a:extLst>
              <a:ext uri="{FF2B5EF4-FFF2-40B4-BE49-F238E27FC236}">
                <a16:creationId xmlns:a16="http://schemas.microsoft.com/office/drawing/2014/main" id="{E47E492E-967F-54B7-55B1-08A5E1C3615B}"/>
              </a:ext>
              <a:ext uri="{C183D7F6-B498-43B3-948B-1728B52AA6E4}">
                <adec:decorative xmlns:adec="http://schemas.microsoft.com/office/drawing/2017/decorative" val="1"/>
              </a:ext>
            </a:extLst>
          </p:cNvPr>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 uri="{C183D7F6-B498-43B3-948B-1728B52AA6E4}">
                <adec:decorative xmlns:adec="http://schemas.microsoft.com/office/drawing/2017/decorative" val="1"/>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cxnSp>
        <p:nvCxnSpPr>
          <p:cNvPr id="42" name="Straight Connector 41">
            <a:extLst>
              <a:ext uri="{FF2B5EF4-FFF2-40B4-BE49-F238E27FC236}">
                <a16:creationId xmlns:a16="http://schemas.microsoft.com/office/drawing/2014/main" id="{E6BE61D7-B0A3-902B-4F58-727982880EF5}"/>
              </a:ext>
              <a:ext uri="{C183D7F6-B498-43B3-948B-1728B52AA6E4}">
                <adec:decorative xmlns:adec="http://schemas.microsoft.com/office/drawing/2017/decorative" val="1"/>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5B4623-C6B7-83B6-05A1-17D69EA8DAB1}"/>
              </a:ext>
              <a:ext uri="{C183D7F6-B498-43B3-948B-1728B52AA6E4}">
                <adec:decorative xmlns:adec="http://schemas.microsoft.com/office/drawing/2017/decorative" val="1"/>
              </a:ext>
            </a:extLst>
          </p:cNvPr>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16B48C-2241-2A09-2A32-FB55BCFD6524}"/>
              </a:ext>
              <a:ext uri="{C183D7F6-B498-43B3-948B-1728B52AA6E4}">
                <adec:decorative xmlns:adec="http://schemas.microsoft.com/office/drawing/2017/decorative" val="1"/>
              </a:ext>
            </a:extLst>
          </p:cNvPr>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3DC7B0C-730B-4FE8-3BFD-D787B1950638}"/>
              </a:ext>
              <a:ext uri="{C183D7F6-B498-43B3-948B-1728B52AA6E4}">
                <adec:decorative xmlns:adec="http://schemas.microsoft.com/office/drawing/2017/decorative" val="1"/>
              </a:ext>
            </a:extLst>
          </p:cNvPr>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7B2BF2-C193-18BC-3798-C9611C4182C4}"/>
              </a:ext>
              <a:ext uri="{C183D7F6-B498-43B3-948B-1728B52AA6E4}">
                <adec:decorative xmlns:adec="http://schemas.microsoft.com/office/drawing/2017/decorative" val="1"/>
              </a:ext>
            </a:extLst>
          </p:cNvPr>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8E087E-B71E-C8CE-2C40-B3EACA40D29C}"/>
              </a:ext>
              <a:ext uri="{C183D7F6-B498-43B3-948B-1728B52AA6E4}">
                <adec:decorative xmlns:adec="http://schemas.microsoft.com/office/drawing/2017/decorative" val="1"/>
              </a:ext>
            </a:extLst>
          </p:cNvPr>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p>
        </p:txBody>
      </p: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6845 h 3563861"/>
              <a:gd name="connsiteX1" fmla="*/ 1191768 w 3328416"/>
              <a:gd name="connsiteY1" fmla="*/ 0 h 3563861"/>
              <a:gd name="connsiteX2" fmla="*/ 3328416 w 3328416"/>
              <a:gd name="connsiteY2" fmla="*/ 6845 h 3563861"/>
              <a:gd name="connsiteX3" fmla="*/ 3328416 w 3328416"/>
              <a:gd name="connsiteY3" fmla="*/ 3563861 h 3563861"/>
              <a:gd name="connsiteX4" fmla="*/ 0 w 3328416"/>
              <a:gd name="connsiteY4" fmla="*/ 3563861 h 3563861"/>
              <a:gd name="connsiteX5" fmla="*/ 0 w 3328416"/>
              <a:gd name="connsiteY5"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2126488 w 3328416"/>
              <a:gd name="connsiteY2" fmla="*/ 1 h 3563861"/>
              <a:gd name="connsiteX3" fmla="*/ 3328416 w 3328416"/>
              <a:gd name="connsiteY3" fmla="*/ 6845 h 3563861"/>
              <a:gd name="connsiteX4" fmla="*/ 3328416 w 3328416"/>
              <a:gd name="connsiteY4" fmla="*/ 3563861 h 3563861"/>
              <a:gd name="connsiteX5" fmla="*/ 0 w 3328416"/>
              <a:gd name="connsiteY5" fmla="*/ 3563861 h 3563861"/>
              <a:gd name="connsiteX6" fmla="*/ 0 w 3328416"/>
              <a:gd name="connsiteY6"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 name="connsiteX0" fmla="*/ 0 w 3328416"/>
              <a:gd name="connsiteY0" fmla="*/ 6845 h 3563861"/>
              <a:gd name="connsiteX1" fmla="*/ 1191768 w 3328416"/>
              <a:gd name="connsiteY1" fmla="*/ 0 h 3563861"/>
              <a:gd name="connsiteX2" fmla="*/ 1679448 w 3328416"/>
              <a:gd name="connsiteY2" fmla="*/ 452121 h 3563861"/>
              <a:gd name="connsiteX3" fmla="*/ 2126488 w 3328416"/>
              <a:gd name="connsiteY3" fmla="*/ 1 h 3563861"/>
              <a:gd name="connsiteX4" fmla="*/ 3328416 w 3328416"/>
              <a:gd name="connsiteY4" fmla="*/ 6845 h 3563861"/>
              <a:gd name="connsiteX5" fmla="*/ 3328416 w 3328416"/>
              <a:gd name="connsiteY5" fmla="*/ 3563861 h 3563861"/>
              <a:gd name="connsiteX6" fmla="*/ 0 w 3328416"/>
              <a:gd name="connsiteY6" fmla="*/ 3563861 h 3563861"/>
              <a:gd name="connsiteX7" fmla="*/ 0 w 3328416"/>
              <a:gd name="connsiteY7" fmla="*/ 6845 h 356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hasCustomPrompt="1"/>
          </p:nvPr>
        </p:nvSpPr>
        <p:spPr>
          <a:xfrm>
            <a:off x="992124"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1765 h 3558781"/>
              <a:gd name="connsiteX1" fmla="*/ 1189736 w 3328416"/>
              <a:gd name="connsiteY1" fmla="*/ 0 h 3558781"/>
              <a:gd name="connsiteX2" fmla="*/ 3328416 w 3328416"/>
              <a:gd name="connsiteY2" fmla="*/ 1765 h 3558781"/>
              <a:gd name="connsiteX3" fmla="*/ 3328416 w 3328416"/>
              <a:gd name="connsiteY3" fmla="*/ 3558781 h 3558781"/>
              <a:gd name="connsiteX4" fmla="*/ 0 w 3328416"/>
              <a:gd name="connsiteY4" fmla="*/ 3558781 h 3558781"/>
              <a:gd name="connsiteX5" fmla="*/ 0 w 3328416"/>
              <a:gd name="connsiteY5" fmla="*/ 1765 h 3558781"/>
              <a:gd name="connsiteX0" fmla="*/ 0 w 3328416"/>
              <a:gd name="connsiteY0" fmla="*/ 1765 h 3558781"/>
              <a:gd name="connsiteX1" fmla="*/ 1189736 w 3328416"/>
              <a:gd name="connsiteY1" fmla="*/ 0 h 3558781"/>
              <a:gd name="connsiteX2" fmla="*/ 2134616 w 3328416"/>
              <a:gd name="connsiteY2" fmla="*/ 1 h 3558781"/>
              <a:gd name="connsiteX3" fmla="*/ 3328416 w 3328416"/>
              <a:gd name="connsiteY3" fmla="*/ 1765 h 3558781"/>
              <a:gd name="connsiteX4" fmla="*/ 3328416 w 3328416"/>
              <a:gd name="connsiteY4" fmla="*/ 3558781 h 3558781"/>
              <a:gd name="connsiteX5" fmla="*/ 0 w 3328416"/>
              <a:gd name="connsiteY5" fmla="*/ 3558781 h 3558781"/>
              <a:gd name="connsiteX6" fmla="*/ 0 w 3328416"/>
              <a:gd name="connsiteY6" fmla="*/ 1765 h 3558781"/>
              <a:gd name="connsiteX0" fmla="*/ 0 w 3328416"/>
              <a:gd name="connsiteY0" fmla="*/ 1765 h 3558781"/>
              <a:gd name="connsiteX1" fmla="*/ 1189736 w 3328416"/>
              <a:gd name="connsiteY1" fmla="*/ 0 h 3558781"/>
              <a:gd name="connsiteX2" fmla="*/ 1672336 w 3328416"/>
              <a:gd name="connsiteY2" fmla="*/ 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7244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 name="connsiteX0" fmla="*/ 0 w 3328416"/>
              <a:gd name="connsiteY0" fmla="*/ 1765 h 3558781"/>
              <a:gd name="connsiteX1" fmla="*/ 1189736 w 3328416"/>
              <a:gd name="connsiteY1" fmla="*/ 0 h 3558781"/>
              <a:gd name="connsiteX2" fmla="*/ 1672336 w 3328416"/>
              <a:gd name="connsiteY2" fmla="*/ 461011 h 3558781"/>
              <a:gd name="connsiteX3" fmla="*/ 2134616 w 3328416"/>
              <a:gd name="connsiteY3" fmla="*/ 1 h 3558781"/>
              <a:gd name="connsiteX4" fmla="*/ 3328416 w 3328416"/>
              <a:gd name="connsiteY4" fmla="*/ 1765 h 3558781"/>
              <a:gd name="connsiteX5" fmla="*/ 3328416 w 3328416"/>
              <a:gd name="connsiteY5" fmla="*/ 3558781 h 3558781"/>
              <a:gd name="connsiteX6" fmla="*/ 0 w 3328416"/>
              <a:gd name="connsiteY6" fmla="*/ 3558781 h 3558781"/>
              <a:gd name="connsiteX7" fmla="*/ 0 w 3328416"/>
              <a:gd name="connsiteY7" fmla="*/ 1765 h 35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hasCustomPrompt="1"/>
          </p:nvPr>
        </p:nvSpPr>
        <p:spPr>
          <a:xfrm>
            <a:off x="4722876"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 fmla="*/ 0 w 3328416"/>
              <a:gd name="connsiteY0" fmla="*/ 495 h 3557511"/>
              <a:gd name="connsiteX1" fmla="*/ 1184910 w 3328416"/>
              <a:gd name="connsiteY1" fmla="*/ 0 h 3557511"/>
              <a:gd name="connsiteX2" fmla="*/ 3328416 w 3328416"/>
              <a:gd name="connsiteY2" fmla="*/ 495 h 3557511"/>
              <a:gd name="connsiteX3" fmla="*/ 3328416 w 3328416"/>
              <a:gd name="connsiteY3" fmla="*/ 3557511 h 3557511"/>
              <a:gd name="connsiteX4" fmla="*/ 0 w 3328416"/>
              <a:gd name="connsiteY4" fmla="*/ 3557511 h 3557511"/>
              <a:gd name="connsiteX5" fmla="*/ 0 w 3328416"/>
              <a:gd name="connsiteY5" fmla="*/ 495 h 3557511"/>
              <a:gd name="connsiteX0" fmla="*/ 0 w 3328416"/>
              <a:gd name="connsiteY0" fmla="*/ 495 h 3557511"/>
              <a:gd name="connsiteX1" fmla="*/ 1184910 w 3328416"/>
              <a:gd name="connsiteY1" fmla="*/ 0 h 3557511"/>
              <a:gd name="connsiteX2" fmla="*/ 2133600 w 3328416"/>
              <a:gd name="connsiteY2" fmla="*/ 1 h 3557511"/>
              <a:gd name="connsiteX3" fmla="*/ 3328416 w 3328416"/>
              <a:gd name="connsiteY3" fmla="*/ 495 h 3557511"/>
              <a:gd name="connsiteX4" fmla="*/ 3328416 w 3328416"/>
              <a:gd name="connsiteY4" fmla="*/ 3557511 h 3557511"/>
              <a:gd name="connsiteX5" fmla="*/ 0 w 3328416"/>
              <a:gd name="connsiteY5" fmla="*/ 3557511 h 3557511"/>
              <a:gd name="connsiteX6" fmla="*/ 0 w 3328416"/>
              <a:gd name="connsiteY6" fmla="*/ 495 h 3557511"/>
              <a:gd name="connsiteX0" fmla="*/ 0 w 3328416"/>
              <a:gd name="connsiteY0" fmla="*/ 495 h 3557511"/>
              <a:gd name="connsiteX1" fmla="*/ 1184910 w 3328416"/>
              <a:gd name="connsiteY1" fmla="*/ 0 h 3557511"/>
              <a:gd name="connsiteX2" fmla="*/ 1642110 w 3328416"/>
              <a:gd name="connsiteY2" fmla="*/ 47625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 name="connsiteX0" fmla="*/ 0 w 3328416"/>
              <a:gd name="connsiteY0" fmla="*/ 495 h 3557511"/>
              <a:gd name="connsiteX1" fmla="*/ 1184910 w 3328416"/>
              <a:gd name="connsiteY1" fmla="*/ 0 h 3557511"/>
              <a:gd name="connsiteX2" fmla="*/ 1672590 w 3328416"/>
              <a:gd name="connsiteY2" fmla="*/ 457201 h 3557511"/>
              <a:gd name="connsiteX3" fmla="*/ 2133600 w 3328416"/>
              <a:gd name="connsiteY3" fmla="*/ 1 h 3557511"/>
              <a:gd name="connsiteX4" fmla="*/ 3328416 w 3328416"/>
              <a:gd name="connsiteY4" fmla="*/ 495 h 3557511"/>
              <a:gd name="connsiteX5" fmla="*/ 3328416 w 3328416"/>
              <a:gd name="connsiteY5" fmla="*/ 3557511 h 3557511"/>
              <a:gd name="connsiteX6" fmla="*/ 0 w 3328416"/>
              <a:gd name="connsiteY6" fmla="*/ 3557511 h 3557511"/>
              <a:gd name="connsiteX7" fmla="*/ 0 w 3328416"/>
              <a:gd name="connsiteY7" fmla="*/ 495 h 355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hasCustomPrompt="1"/>
          </p:nvPr>
        </p:nvSpPr>
        <p:spPr>
          <a:xfrm>
            <a:off x="8371332" y="4099293"/>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dirty="0"/>
              <a:t>Click to add text</a:t>
            </a:r>
          </a:p>
        </p:txBody>
      </p:sp>
      <p:sp>
        <p:nvSpPr>
          <p:cNvPr id="3" name="Oval 2">
            <a:extLst>
              <a:ext uri="{FF2B5EF4-FFF2-40B4-BE49-F238E27FC236}">
                <a16:creationId xmlns:a16="http://schemas.microsoft.com/office/drawing/2014/main" id="{44CA3ED5-BEA8-79A4-A782-B2CDF23DA49B}"/>
              </a:ext>
            </a:extLst>
          </p:cNvPr>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78A295-1123-7741-FF14-7A34BF88FADA}"/>
              </a:ext>
            </a:extLst>
          </p:cNvPr>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8CFDE8A-AB48-8603-AAE2-E2C68488105C}"/>
              </a:ext>
            </a:extLst>
          </p:cNvPr>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a:extLst>
              <a:ext uri="{FF2B5EF4-FFF2-40B4-BE49-F238E27FC236}">
                <a16:creationId xmlns:a16="http://schemas.microsoft.com/office/drawing/2014/main" id="{ABC388A2-FFC7-1A87-02FB-C97B50161FD3}"/>
              </a:ext>
              <a:ext uri="{C183D7F6-B498-43B3-948B-1728B52AA6E4}">
                <adec:decorative xmlns:adec="http://schemas.microsoft.com/office/drawing/2017/decorative" val="1"/>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a:extLst>
              <a:ext uri="{FF2B5EF4-FFF2-40B4-BE49-F238E27FC236}">
                <a16:creationId xmlns:a16="http://schemas.microsoft.com/office/drawing/2014/main" id="{D64C4994-B525-F4C0-B74F-D5E8296DFC43}"/>
              </a:ext>
              <a:ext uri="{C183D7F6-B498-43B3-948B-1728B52AA6E4}">
                <adec:decorative xmlns:adec="http://schemas.microsoft.com/office/drawing/2017/decorative" val="1"/>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a:extLst>
              <a:ext uri="{FF2B5EF4-FFF2-40B4-BE49-F238E27FC236}">
                <a16:creationId xmlns:a16="http://schemas.microsoft.com/office/drawing/2014/main" id="{FEA70E9F-C506-413C-11EF-5915A2296643}"/>
              </a:ext>
              <a:ext uri="{C183D7F6-B498-43B3-948B-1728B52AA6E4}">
                <adec:decorative xmlns:adec="http://schemas.microsoft.com/office/drawing/2017/decorative" val="1"/>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a:extLst>
              <a:ext uri="{FF2B5EF4-FFF2-40B4-BE49-F238E27FC236}">
                <a16:creationId xmlns:a16="http://schemas.microsoft.com/office/drawing/2014/main" id="{F19C81EC-0322-58A2-C455-6E2C84D1E6E8}"/>
              </a:ext>
              <a:ext uri="{C183D7F6-B498-43B3-948B-1728B52AA6E4}">
                <adec:decorative xmlns:adec="http://schemas.microsoft.com/office/drawing/2017/decorative" val="1"/>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a:extLst>
              <a:ext uri="{FF2B5EF4-FFF2-40B4-BE49-F238E27FC236}">
                <a16:creationId xmlns:a16="http://schemas.microsoft.com/office/drawing/2014/main" id="{8D5D10FF-3DE5-39CA-FA9A-29A09DC47BF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a:extLst>
              <a:ext uri="{FF2B5EF4-FFF2-40B4-BE49-F238E27FC236}">
                <a16:creationId xmlns:a16="http://schemas.microsoft.com/office/drawing/2014/main" id="{BFA89E6A-8342-AE30-45E0-BC1DFE3276C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 uri="{C183D7F6-B498-43B3-948B-1728B52AA6E4}">
                <adec:decorative xmlns:adec="http://schemas.microsoft.com/office/drawing/2017/decorative" val="1"/>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a:extLst>
              <a:ext uri="{FF2B5EF4-FFF2-40B4-BE49-F238E27FC236}">
                <a16:creationId xmlns:a16="http://schemas.microsoft.com/office/drawing/2014/main" id="{D9D7EB49-4BC9-040F-C4CC-5771C5FB312B}"/>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a:extLst>
              <a:ext uri="{FF2B5EF4-FFF2-40B4-BE49-F238E27FC236}">
                <a16:creationId xmlns:a16="http://schemas.microsoft.com/office/drawing/2014/main" id="{3CE04498-C285-EFB8-340C-1A064078152B}"/>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8" name="Title 19">
            <a:extLst>
              <a:ext uri="{FF2B5EF4-FFF2-40B4-BE49-F238E27FC236}">
                <a16:creationId xmlns:a16="http://schemas.microsoft.com/office/drawing/2014/main" id="{9CBE0ADC-7FA0-F7E3-96EF-BBACB6A9076E}"/>
              </a:ext>
            </a:extLst>
          </p:cNvPr>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 uri="{C183D7F6-B498-43B3-948B-1728B52AA6E4}">
                <adec:decorative xmlns:adec="http://schemas.microsoft.com/office/drawing/2017/decorative" val="1"/>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 uri="{C183D7F6-B498-43B3-948B-1728B52AA6E4}">
                <adec:decorative xmlns:adec="http://schemas.microsoft.com/office/drawing/2017/decorative" val="1"/>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7" name="Freeform: Shape 16">
            <a:extLst>
              <a:ext uri="{FF2B5EF4-FFF2-40B4-BE49-F238E27FC236}">
                <a16:creationId xmlns:a16="http://schemas.microsoft.com/office/drawing/2014/main" id="{217CBC9E-B934-828F-2AE5-211CEF5B1D25}"/>
              </a:ext>
              <a:ext uri="{C183D7F6-B498-43B3-948B-1728B52AA6E4}">
                <adec:decorative xmlns:adec="http://schemas.microsoft.com/office/drawing/2017/decorative" val="1"/>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 uri="{C183D7F6-B498-43B3-948B-1728B52AA6E4}">
                <adec:decorative xmlns:adec="http://schemas.microsoft.com/office/drawing/2017/decorative" val="1"/>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 uri="{C183D7F6-B498-43B3-948B-1728B52AA6E4}">
                <adec:decorative xmlns:adec="http://schemas.microsoft.com/office/drawing/2017/decorative" val="1"/>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 uri="{C183D7F6-B498-43B3-948B-1728B52AA6E4}">
                <adec:decorative xmlns:adec="http://schemas.microsoft.com/office/drawing/2017/decorative" val="1"/>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 uri="{C183D7F6-B498-43B3-948B-1728B52AA6E4}">
                <adec:decorative xmlns:adec="http://schemas.microsoft.com/office/drawing/2017/decorative" val="1"/>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 uri="{C183D7F6-B498-43B3-948B-1728B52AA6E4}">
                <adec:decorative xmlns:adec="http://schemas.microsoft.com/office/drawing/2017/decorative" val="1"/>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 uri="{C183D7F6-B498-43B3-948B-1728B52AA6E4}">
                <adec:decorative xmlns:adec="http://schemas.microsoft.com/office/drawing/2017/decorative" val="1"/>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 uri="{C183D7F6-B498-43B3-948B-1728B52AA6E4}">
                <adec:decorative xmlns:adec="http://schemas.microsoft.com/office/drawing/2017/decorative" val="1"/>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researchgate.net/publication/335685036_Class_Schedule_System" TargetMode="External"/><Relationship Id="rId2" Type="http://schemas.openxmlformats.org/officeDocument/2006/relationships/hyperlink" Target="https://www.academia.edu/34447178/Online_class_scheduling_system" TargetMode="External"/><Relationship Id="rId1" Type="http://schemas.openxmlformats.org/officeDocument/2006/relationships/slideLayout" Target="../slideLayouts/slideLayout5.xml"/><Relationship Id="rId5" Type="http://schemas.openxmlformats.org/officeDocument/2006/relationships/hyperlink" Target="http://dspace.daffodilvarsity.edu.bd:8080/bitstream/handle/123456789/2875/P12366%20%2818%25%29.pdf?sequence=1&amp;isAllowed=y" TargetMode="External"/><Relationship Id="rId4" Type="http://schemas.openxmlformats.org/officeDocument/2006/relationships/hyperlink" Target="https://www.scribd.com/document/532282985/Class-Scheduling-and-Management-System-for-SAC"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2990542" y="1872762"/>
            <a:ext cx="6454170" cy="1979046"/>
          </a:xfrm>
        </p:spPr>
        <p:txBody>
          <a:bodyPr/>
          <a:lstStyle/>
          <a:p>
            <a:br>
              <a:rPr lang="en-US" sz="3600" dirty="0">
                <a:solidFill>
                  <a:schemeClr val="tx1"/>
                </a:solidFill>
                <a:latin typeface="+mn-lt"/>
                <a:ea typeface="Calibri" panose="020F0502020204030204" pitchFamily="34" charset="0"/>
              </a:rPr>
            </a:br>
            <a:r>
              <a:rPr lang="en-US" sz="3600" dirty="0">
                <a:solidFill>
                  <a:schemeClr val="tx1">
                    <a:lumMod val="85000"/>
                    <a:lumOff val="15000"/>
                  </a:schemeClr>
                </a:solidFill>
                <a:latin typeface="+mn-lt"/>
                <a:ea typeface="Calibri" panose="020F0502020204030204" pitchFamily="34" charset="0"/>
              </a:rPr>
              <a:t>Web based Class</a:t>
            </a:r>
            <a:r>
              <a:rPr lang="en-US" sz="3600" dirty="0">
                <a:solidFill>
                  <a:schemeClr val="tx1">
                    <a:lumMod val="85000"/>
                    <a:lumOff val="15000"/>
                  </a:schemeClr>
                </a:solidFill>
                <a:effectLst/>
                <a:latin typeface="+mn-lt"/>
                <a:ea typeface="Calibri" panose="020F0502020204030204" pitchFamily="34" charset="0"/>
              </a:rPr>
              <a:t> Schedule Management </a:t>
            </a:r>
            <a:br>
              <a:rPr lang="en-US" sz="3600" dirty="0">
                <a:solidFill>
                  <a:schemeClr val="tx1">
                    <a:lumMod val="85000"/>
                    <a:lumOff val="15000"/>
                  </a:schemeClr>
                </a:solidFill>
                <a:effectLst/>
                <a:latin typeface="+mn-lt"/>
                <a:ea typeface="Calibri" panose="020F0502020204030204" pitchFamily="34" charset="0"/>
              </a:rPr>
            </a:br>
            <a:r>
              <a:rPr lang="en-US" sz="3600" dirty="0">
                <a:solidFill>
                  <a:schemeClr val="tx1">
                    <a:lumMod val="85000"/>
                    <a:lumOff val="15000"/>
                  </a:schemeClr>
                </a:solidFill>
                <a:effectLst/>
                <a:latin typeface="+mn-lt"/>
                <a:ea typeface="Calibri" panose="020F0502020204030204" pitchFamily="34" charset="0"/>
              </a:rPr>
              <a:t>System</a:t>
            </a:r>
            <a:endParaRPr lang="en-US" sz="3600" dirty="0">
              <a:solidFill>
                <a:schemeClr val="tx1">
                  <a:lumMod val="85000"/>
                  <a:lumOff val="15000"/>
                </a:schemeClr>
              </a:solidFill>
              <a:latin typeface="+mn-lt"/>
            </a:endParaRPr>
          </a:p>
        </p:txBody>
      </p:sp>
      <p:sp>
        <p:nvSpPr>
          <p:cNvPr id="3" name="TextBox 2">
            <a:extLst>
              <a:ext uri="{FF2B5EF4-FFF2-40B4-BE49-F238E27FC236}">
                <a16:creationId xmlns:a16="http://schemas.microsoft.com/office/drawing/2014/main" id="{21D974A6-80EE-BEEB-5E16-039F68017928}"/>
              </a:ext>
            </a:extLst>
          </p:cNvPr>
          <p:cNvSpPr txBox="1"/>
          <p:nvPr/>
        </p:nvSpPr>
        <p:spPr>
          <a:xfrm>
            <a:off x="3458307" y="822083"/>
            <a:ext cx="5518639" cy="707886"/>
          </a:xfrm>
          <a:prstGeom prst="rect">
            <a:avLst/>
          </a:prstGeom>
          <a:noFill/>
        </p:spPr>
        <p:txBody>
          <a:bodyPr wrap="square" rtlCol="0">
            <a:spAutoFit/>
          </a:bodyPr>
          <a:lstStyle/>
          <a:p>
            <a:pPr algn="ctr"/>
            <a:r>
              <a:rPr lang="en-US" sz="4000" b="1" dirty="0">
                <a:solidFill>
                  <a:schemeClr val="tx1"/>
                </a:solidFill>
                <a:latin typeface="+mn-lt"/>
                <a:ea typeface="Calibri" panose="020F0502020204030204" pitchFamily="34" charset="0"/>
              </a:rPr>
              <a:t>PROJECT TITLE:</a:t>
            </a:r>
            <a:endParaRPr lang="en-US" sz="4000" b="1"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A858E1-E28E-9F9D-8F61-235BCF1D5209}"/>
              </a:ext>
            </a:extLst>
          </p:cNvPr>
          <p:cNvPicPr>
            <a:picLocks noChangeAspect="1"/>
          </p:cNvPicPr>
          <p:nvPr/>
        </p:nvPicPr>
        <p:blipFill>
          <a:blip r:embed="rId2"/>
          <a:stretch>
            <a:fillRect/>
          </a:stretch>
        </p:blipFill>
        <p:spPr>
          <a:xfrm>
            <a:off x="2847521" y="99548"/>
            <a:ext cx="6914546" cy="6658904"/>
          </a:xfrm>
          <a:prstGeom prst="rect">
            <a:avLst/>
          </a:prstGeom>
        </p:spPr>
      </p:pic>
    </p:spTree>
    <p:extLst>
      <p:ext uri="{BB962C8B-B14F-4D97-AF65-F5344CB8AC3E}">
        <p14:creationId xmlns:p14="http://schemas.microsoft.com/office/powerpoint/2010/main" val="1322871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3FB2B-04A4-764A-9B7F-1E19CE790CBF}"/>
              </a:ext>
            </a:extLst>
          </p:cNvPr>
          <p:cNvSpPr>
            <a:spLocks noGrp="1"/>
          </p:cNvSpPr>
          <p:nvPr>
            <p:ph type="title"/>
          </p:nvPr>
        </p:nvSpPr>
        <p:spPr>
          <a:xfrm>
            <a:off x="758952" y="216487"/>
            <a:ext cx="10671048" cy="938545"/>
          </a:xfrm>
        </p:spPr>
        <p:txBody>
          <a:bodyPr/>
          <a:lstStyle/>
          <a:p>
            <a:r>
              <a:rPr lang="en-US" sz="4000" dirty="0"/>
              <a:t>Database table relationship </a:t>
            </a:r>
          </a:p>
        </p:txBody>
      </p:sp>
      <p:pic>
        <p:nvPicPr>
          <p:cNvPr id="3" name="Picture 2">
            <a:extLst>
              <a:ext uri="{FF2B5EF4-FFF2-40B4-BE49-F238E27FC236}">
                <a16:creationId xmlns:a16="http://schemas.microsoft.com/office/drawing/2014/main" id="{07A94385-96AE-6CCC-79B7-849819AADF67}"/>
              </a:ext>
            </a:extLst>
          </p:cNvPr>
          <p:cNvPicPr>
            <a:picLocks noChangeAspect="1"/>
          </p:cNvPicPr>
          <p:nvPr/>
        </p:nvPicPr>
        <p:blipFill>
          <a:blip r:embed="rId2"/>
          <a:stretch>
            <a:fillRect/>
          </a:stretch>
        </p:blipFill>
        <p:spPr>
          <a:xfrm>
            <a:off x="1058779" y="1349726"/>
            <a:ext cx="10371221" cy="5291787"/>
          </a:xfrm>
          <a:prstGeom prst="rect">
            <a:avLst/>
          </a:prstGeom>
        </p:spPr>
      </p:pic>
    </p:spTree>
    <p:extLst>
      <p:ext uri="{BB962C8B-B14F-4D97-AF65-F5344CB8AC3E}">
        <p14:creationId xmlns:p14="http://schemas.microsoft.com/office/powerpoint/2010/main" val="870603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852116" y="490888"/>
            <a:ext cx="6299574" cy="920817"/>
          </a:xfrm>
        </p:spPr>
        <p:txBody>
          <a:bodyPr/>
          <a:lstStyle/>
          <a:p>
            <a:r>
              <a:rPr lang="en-US" dirty="0"/>
              <a:t>result</a:t>
            </a:r>
          </a:p>
        </p:txBody>
      </p:sp>
      <p:sp>
        <p:nvSpPr>
          <p:cNvPr id="2" name="TextBox 1">
            <a:extLst>
              <a:ext uri="{FF2B5EF4-FFF2-40B4-BE49-F238E27FC236}">
                <a16:creationId xmlns:a16="http://schemas.microsoft.com/office/drawing/2014/main" id="{E680C2DE-88DD-3219-06A9-F0B63C747DAA}"/>
              </a:ext>
            </a:extLst>
          </p:cNvPr>
          <p:cNvSpPr txBox="1"/>
          <p:nvPr/>
        </p:nvSpPr>
        <p:spPr>
          <a:xfrm>
            <a:off x="4985239" y="6182446"/>
            <a:ext cx="2514600" cy="369332"/>
          </a:xfrm>
          <a:prstGeom prst="rect">
            <a:avLst/>
          </a:prstGeom>
          <a:noFill/>
        </p:spPr>
        <p:txBody>
          <a:bodyPr wrap="square" rtlCol="0">
            <a:spAutoFit/>
          </a:bodyPr>
          <a:lstStyle/>
          <a:p>
            <a:pPr algn="ctr"/>
            <a:r>
              <a:rPr lang="en-US" dirty="0"/>
              <a:t>Home page</a:t>
            </a:r>
          </a:p>
        </p:txBody>
      </p:sp>
      <p:pic>
        <p:nvPicPr>
          <p:cNvPr id="4" name="Picture 3">
            <a:extLst>
              <a:ext uri="{FF2B5EF4-FFF2-40B4-BE49-F238E27FC236}">
                <a16:creationId xmlns:a16="http://schemas.microsoft.com/office/drawing/2014/main" id="{5F882DC1-7144-EFC1-A371-1159278C11EC}"/>
              </a:ext>
            </a:extLst>
          </p:cNvPr>
          <p:cNvPicPr>
            <a:picLocks noChangeAspect="1"/>
          </p:cNvPicPr>
          <p:nvPr/>
        </p:nvPicPr>
        <p:blipFill>
          <a:blip r:embed="rId2"/>
          <a:stretch>
            <a:fillRect/>
          </a:stretch>
        </p:blipFill>
        <p:spPr>
          <a:xfrm>
            <a:off x="1723743" y="1559105"/>
            <a:ext cx="9037591" cy="4475941"/>
          </a:xfrm>
          <a:prstGeom prst="rect">
            <a:avLst/>
          </a:prstGeom>
        </p:spPr>
      </p:pic>
    </p:spTree>
    <p:extLst>
      <p:ext uri="{BB962C8B-B14F-4D97-AF65-F5344CB8AC3E}">
        <p14:creationId xmlns:p14="http://schemas.microsoft.com/office/powerpoint/2010/main" val="250288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9270" y="461139"/>
            <a:ext cx="4595742" cy="854382"/>
          </a:xfrm>
        </p:spPr>
        <p:txBody>
          <a:bodyPr/>
          <a:lstStyle/>
          <a:p>
            <a:r>
              <a:rPr lang="en-US" dirty="0"/>
              <a:t>Admin Login</a:t>
            </a:r>
          </a:p>
        </p:txBody>
      </p:sp>
      <p:pic>
        <p:nvPicPr>
          <p:cNvPr id="15" name="Picture 14">
            <a:extLst>
              <a:ext uri="{FF2B5EF4-FFF2-40B4-BE49-F238E27FC236}">
                <a16:creationId xmlns:a16="http://schemas.microsoft.com/office/drawing/2014/main" id="{82139272-6796-97FD-7839-34FB7B7E7D9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1374" y="1588169"/>
            <a:ext cx="9066564" cy="4542046"/>
          </a:xfrm>
          <a:prstGeom prst="rect">
            <a:avLst/>
          </a:prstGeom>
          <a:noFill/>
          <a:ln>
            <a:noFill/>
          </a:ln>
        </p:spPr>
      </p:pic>
    </p:spTree>
    <p:extLst>
      <p:ext uri="{BB962C8B-B14F-4D97-AF65-F5344CB8AC3E}">
        <p14:creationId xmlns:p14="http://schemas.microsoft.com/office/powerpoint/2010/main" val="3170280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2A605A2-23DD-FF2B-C284-36CB5F7FC3CF}"/>
              </a:ext>
            </a:extLst>
          </p:cNvPr>
          <p:cNvSpPr>
            <a:spLocks noGrp="1"/>
          </p:cNvSpPr>
          <p:nvPr>
            <p:ph type="title"/>
          </p:nvPr>
        </p:nvSpPr>
        <p:spPr>
          <a:xfrm>
            <a:off x="504952" y="731520"/>
            <a:ext cx="10671048" cy="726266"/>
          </a:xfrm>
        </p:spPr>
        <p:txBody>
          <a:bodyPr/>
          <a:lstStyle/>
          <a:p>
            <a:r>
              <a:rPr lang="en-US" dirty="0"/>
              <a:t>Admin dashboard</a:t>
            </a:r>
          </a:p>
        </p:txBody>
      </p:sp>
      <p:pic>
        <p:nvPicPr>
          <p:cNvPr id="12" name="Picture 11">
            <a:extLst>
              <a:ext uri="{FF2B5EF4-FFF2-40B4-BE49-F238E27FC236}">
                <a16:creationId xmlns:a16="http://schemas.microsoft.com/office/drawing/2014/main" id="{A738EDAE-E172-0CD9-E9DB-8482209C162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5632" y="1676807"/>
            <a:ext cx="9629125" cy="4553669"/>
          </a:xfrm>
          <a:prstGeom prst="rect">
            <a:avLst/>
          </a:prstGeom>
          <a:noFill/>
          <a:ln>
            <a:noFill/>
          </a:ln>
        </p:spPr>
      </p:pic>
    </p:spTree>
    <p:extLst>
      <p:ext uri="{BB962C8B-B14F-4D97-AF65-F5344CB8AC3E}">
        <p14:creationId xmlns:p14="http://schemas.microsoft.com/office/powerpoint/2010/main" val="3012875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pic>
        <p:nvPicPr>
          <p:cNvPr id="3" name="Picture 2">
            <a:extLst>
              <a:ext uri="{FF2B5EF4-FFF2-40B4-BE49-F238E27FC236}">
                <a16:creationId xmlns:a16="http://schemas.microsoft.com/office/drawing/2014/main" id="{B3C7F953-975A-8E1A-6827-760DD92CF924}"/>
              </a:ext>
            </a:extLst>
          </p:cNvPr>
          <p:cNvPicPr>
            <a:picLocks noChangeAspect="1"/>
          </p:cNvPicPr>
          <p:nvPr/>
        </p:nvPicPr>
        <p:blipFill>
          <a:blip r:embed="rId2"/>
          <a:stretch>
            <a:fillRect/>
          </a:stretch>
        </p:blipFill>
        <p:spPr>
          <a:xfrm>
            <a:off x="254000" y="1718695"/>
            <a:ext cx="5174343" cy="3254185"/>
          </a:xfrm>
          <a:prstGeom prst="rect">
            <a:avLst/>
          </a:prstGeom>
        </p:spPr>
      </p:pic>
      <p:sp>
        <p:nvSpPr>
          <p:cNvPr id="4" name="TextBox 3">
            <a:extLst>
              <a:ext uri="{FF2B5EF4-FFF2-40B4-BE49-F238E27FC236}">
                <a16:creationId xmlns:a16="http://schemas.microsoft.com/office/drawing/2014/main" id="{6F381039-0911-02A2-85C1-13412D4084CB}"/>
              </a:ext>
            </a:extLst>
          </p:cNvPr>
          <p:cNvSpPr txBox="1"/>
          <p:nvPr/>
        </p:nvSpPr>
        <p:spPr>
          <a:xfrm>
            <a:off x="1994124" y="5231509"/>
            <a:ext cx="2734733" cy="369332"/>
          </a:xfrm>
          <a:prstGeom prst="rect">
            <a:avLst/>
          </a:prstGeom>
          <a:noFill/>
        </p:spPr>
        <p:txBody>
          <a:bodyPr wrap="square" rtlCol="0">
            <a:spAutoFit/>
          </a:bodyPr>
          <a:lstStyle/>
          <a:p>
            <a:r>
              <a:rPr lang="en-US" dirty="0"/>
              <a:t>Add Department</a:t>
            </a:r>
          </a:p>
        </p:txBody>
      </p:sp>
      <p:pic>
        <p:nvPicPr>
          <p:cNvPr id="17" name="Picture 16">
            <a:extLst>
              <a:ext uri="{FF2B5EF4-FFF2-40B4-BE49-F238E27FC236}">
                <a16:creationId xmlns:a16="http://schemas.microsoft.com/office/drawing/2014/main" id="{847788D3-437D-C22E-A7D7-BC5482AEE2A1}"/>
              </a:ext>
            </a:extLst>
          </p:cNvPr>
          <p:cNvPicPr>
            <a:picLocks noChangeAspect="1"/>
          </p:cNvPicPr>
          <p:nvPr/>
        </p:nvPicPr>
        <p:blipFill>
          <a:blip r:embed="rId3"/>
          <a:stretch>
            <a:fillRect/>
          </a:stretch>
        </p:blipFill>
        <p:spPr>
          <a:xfrm>
            <a:off x="5967662" y="1718696"/>
            <a:ext cx="5842000" cy="3238315"/>
          </a:xfrm>
          <a:prstGeom prst="rect">
            <a:avLst/>
          </a:prstGeom>
        </p:spPr>
      </p:pic>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392543" cy="369332"/>
          </a:xfrm>
          <a:prstGeom prst="rect">
            <a:avLst/>
          </a:prstGeom>
          <a:noFill/>
        </p:spPr>
        <p:txBody>
          <a:bodyPr wrap="square" rtlCol="0">
            <a:spAutoFit/>
          </a:bodyPr>
          <a:lstStyle/>
          <a:p>
            <a:r>
              <a:rPr lang="en-US" dirty="0"/>
              <a:t>Add Course</a:t>
            </a:r>
          </a:p>
        </p:txBody>
      </p:sp>
    </p:spTree>
    <p:extLst>
      <p:ext uri="{BB962C8B-B14F-4D97-AF65-F5344CB8AC3E}">
        <p14:creationId xmlns:p14="http://schemas.microsoft.com/office/powerpoint/2010/main" val="2032457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Add Room</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Add Semester</a:t>
            </a:r>
          </a:p>
        </p:txBody>
      </p:sp>
      <p:pic>
        <p:nvPicPr>
          <p:cNvPr id="5" name="Picture 4">
            <a:extLst>
              <a:ext uri="{FF2B5EF4-FFF2-40B4-BE49-F238E27FC236}">
                <a16:creationId xmlns:a16="http://schemas.microsoft.com/office/drawing/2014/main" id="{FACB33BA-F11C-7CCD-8E99-D91DFE9B0344}"/>
              </a:ext>
            </a:extLst>
          </p:cNvPr>
          <p:cNvPicPr>
            <a:picLocks noChangeAspect="1"/>
          </p:cNvPicPr>
          <p:nvPr/>
        </p:nvPicPr>
        <p:blipFill>
          <a:blip r:embed="rId2"/>
          <a:stretch>
            <a:fillRect/>
          </a:stretch>
        </p:blipFill>
        <p:spPr>
          <a:xfrm>
            <a:off x="382337" y="1718696"/>
            <a:ext cx="5408863" cy="3238315"/>
          </a:xfrm>
          <a:prstGeom prst="rect">
            <a:avLst/>
          </a:prstGeom>
        </p:spPr>
      </p:pic>
      <p:pic>
        <p:nvPicPr>
          <p:cNvPr id="8" name="Picture 7">
            <a:extLst>
              <a:ext uri="{FF2B5EF4-FFF2-40B4-BE49-F238E27FC236}">
                <a16:creationId xmlns:a16="http://schemas.microsoft.com/office/drawing/2014/main" id="{471FF7D7-7FCF-3B11-9448-BCE4DEC92ABB}"/>
              </a:ext>
            </a:extLst>
          </p:cNvPr>
          <p:cNvPicPr>
            <a:picLocks noChangeAspect="1"/>
          </p:cNvPicPr>
          <p:nvPr/>
        </p:nvPicPr>
        <p:blipFill>
          <a:blip r:embed="rId3"/>
          <a:stretch>
            <a:fillRect/>
          </a:stretch>
        </p:blipFill>
        <p:spPr>
          <a:xfrm>
            <a:off x="6096000" y="1747028"/>
            <a:ext cx="5887189" cy="3209983"/>
          </a:xfrm>
          <a:prstGeom prst="rect">
            <a:avLst/>
          </a:prstGeom>
        </p:spPr>
      </p:pic>
    </p:spTree>
    <p:extLst>
      <p:ext uri="{BB962C8B-B14F-4D97-AF65-F5344CB8AC3E}">
        <p14:creationId xmlns:p14="http://schemas.microsoft.com/office/powerpoint/2010/main" val="3573289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Add Batch</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Add Time-slot</a:t>
            </a:r>
          </a:p>
        </p:txBody>
      </p:sp>
      <p:pic>
        <p:nvPicPr>
          <p:cNvPr id="3" name="Picture 2">
            <a:extLst>
              <a:ext uri="{FF2B5EF4-FFF2-40B4-BE49-F238E27FC236}">
                <a16:creationId xmlns:a16="http://schemas.microsoft.com/office/drawing/2014/main" id="{B0F17747-28E1-ED4C-CC90-A1595282F85E}"/>
              </a:ext>
            </a:extLst>
          </p:cNvPr>
          <p:cNvPicPr>
            <a:picLocks noChangeAspect="1"/>
          </p:cNvPicPr>
          <p:nvPr/>
        </p:nvPicPr>
        <p:blipFill>
          <a:blip r:embed="rId2"/>
          <a:stretch>
            <a:fillRect/>
          </a:stretch>
        </p:blipFill>
        <p:spPr>
          <a:xfrm>
            <a:off x="417095" y="1865461"/>
            <a:ext cx="5277853" cy="3209983"/>
          </a:xfrm>
          <a:prstGeom prst="rect">
            <a:avLst/>
          </a:prstGeom>
        </p:spPr>
      </p:pic>
      <p:pic>
        <p:nvPicPr>
          <p:cNvPr id="10" name="Picture 9">
            <a:extLst>
              <a:ext uri="{FF2B5EF4-FFF2-40B4-BE49-F238E27FC236}">
                <a16:creationId xmlns:a16="http://schemas.microsoft.com/office/drawing/2014/main" id="{8F843261-7158-E215-0732-A0C95D44186A}"/>
              </a:ext>
            </a:extLst>
          </p:cNvPr>
          <p:cNvPicPr>
            <a:picLocks noChangeAspect="1"/>
          </p:cNvPicPr>
          <p:nvPr/>
        </p:nvPicPr>
        <p:blipFill>
          <a:blip r:embed="rId3"/>
          <a:stretch>
            <a:fillRect/>
          </a:stretch>
        </p:blipFill>
        <p:spPr>
          <a:xfrm>
            <a:off x="5932884" y="1860492"/>
            <a:ext cx="5855369" cy="3209983"/>
          </a:xfrm>
          <a:prstGeom prst="rect">
            <a:avLst/>
          </a:prstGeom>
        </p:spPr>
      </p:pic>
    </p:spTree>
    <p:extLst>
      <p:ext uri="{BB962C8B-B14F-4D97-AF65-F5344CB8AC3E}">
        <p14:creationId xmlns:p14="http://schemas.microsoft.com/office/powerpoint/2010/main" val="3057542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add Section</a:t>
            </a:r>
          </a:p>
        </p:txBody>
      </p:sp>
      <p:sp>
        <p:nvSpPr>
          <p:cNvPr id="18" name="TextBox 17">
            <a:extLst>
              <a:ext uri="{FF2B5EF4-FFF2-40B4-BE49-F238E27FC236}">
                <a16:creationId xmlns:a16="http://schemas.microsoft.com/office/drawing/2014/main" id="{1536F9FA-B2D9-F201-C4E9-E212E9DBC0C4}"/>
              </a:ext>
            </a:extLst>
          </p:cNvPr>
          <p:cNvSpPr txBox="1"/>
          <p:nvPr/>
        </p:nvSpPr>
        <p:spPr>
          <a:xfrm>
            <a:off x="5292558" y="6158109"/>
            <a:ext cx="1606884" cy="369332"/>
          </a:xfrm>
          <a:prstGeom prst="rect">
            <a:avLst/>
          </a:prstGeom>
          <a:noFill/>
        </p:spPr>
        <p:txBody>
          <a:bodyPr wrap="square" rtlCol="0">
            <a:spAutoFit/>
          </a:bodyPr>
          <a:lstStyle/>
          <a:p>
            <a:r>
              <a:rPr lang="en-US" dirty="0"/>
              <a:t>Add Teacher</a:t>
            </a:r>
          </a:p>
        </p:txBody>
      </p:sp>
      <p:pic>
        <p:nvPicPr>
          <p:cNvPr id="11" name="Picture 10">
            <a:extLst>
              <a:ext uri="{FF2B5EF4-FFF2-40B4-BE49-F238E27FC236}">
                <a16:creationId xmlns:a16="http://schemas.microsoft.com/office/drawing/2014/main" id="{3DAECC95-B317-BB78-417A-16942B6EA77C}"/>
              </a:ext>
            </a:extLst>
          </p:cNvPr>
          <p:cNvPicPr>
            <a:picLocks noChangeAspect="1"/>
          </p:cNvPicPr>
          <p:nvPr/>
        </p:nvPicPr>
        <p:blipFill>
          <a:blip r:embed="rId2"/>
          <a:stretch>
            <a:fillRect/>
          </a:stretch>
        </p:blipFill>
        <p:spPr>
          <a:xfrm>
            <a:off x="1351470" y="1524001"/>
            <a:ext cx="9489060" cy="4508716"/>
          </a:xfrm>
          <a:prstGeom prst="rect">
            <a:avLst/>
          </a:prstGeom>
        </p:spPr>
      </p:pic>
    </p:spTree>
    <p:extLst>
      <p:ext uri="{BB962C8B-B14F-4D97-AF65-F5344CB8AC3E}">
        <p14:creationId xmlns:p14="http://schemas.microsoft.com/office/powerpoint/2010/main" val="704375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577083" y="5964116"/>
            <a:ext cx="1904108" cy="369332"/>
          </a:xfrm>
          <a:prstGeom prst="rect">
            <a:avLst/>
          </a:prstGeom>
          <a:noFill/>
        </p:spPr>
        <p:txBody>
          <a:bodyPr wrap="square" rtlCol="0">
            <a:spAutoFit/>
          </a:bodyPr>
          <a:lstStyle/>
          <a:p>
            <a:r>
              <a:rPr lang="en-US" dirty="0"/>
              <a:t> View Teacher</a:t>
            </a:r>
          </a:p>
        </p:txBody>
      </p:sp>
      <p:pic>
        <p:nvPicPr>
          <p:cNvPr id="3" name="Picture 2">
            <a:extLst>
              <a:ext uri="{FF2B5EF4-FFF2-40B4-BE49-F238E27FC236}">
                <a16:creationId xmlns:a16="http://schemas.microsoft.com/office/drawing/2014/main" id="{5B672A3D-B14F-D0A0-8AAB-0944EF2FF4CD}"/>
              </a:ext>
            </a:extLst>
          </p:cNvPr>
          <p:cNvPicPr>
            <a:picLocks noChangeAspect="1"/>
          </p:cNvPicPr>
          <p:nvPr/>
        </p:nvPicPr>
        <p:blipFill>
          <a:blip r:embed="rId2"/>
          <a:stretch>
            <a:fillRect/>
          </a:stretch>
        </p:blipFill>
        <p:spPr>
          <a:xfrm>
            <a:off x="2085473" y="1491164"/>
            <a:ext cx="8518358" cy="4191715"/>
          </a:xfrm>
          <a:prstGeom prst="rect">
            <a:avLst/>
          </a:prstGeom>
        </p:spPr>
      </p:pic>
    </p:spTree>
    <p:extLst>
      <p:ext uri="{BB962C8B-B14F-4D97-AF65-F5344CB8AC3E}">
        <p14:creationId xmlns:p14="http://schemas.microsoft.com/office/powerpoint/2010/main" val="1753802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5574385" y="305957"/>
            <a:ext cx="3433611" cy="497058"/>
          </a:xfrm>
        </p:spPr>
        <p:txBody>
          <a:bodyPr/>
          <a:lstStyle/>
          <a:p>
            <a:r>
              <a:rPr lang="en-US" sz="2800" dirty="0"/>
              <a:t>Supervised by</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sz="half" idx="2"/>
          </p:nvPr>
        </p:nvSpPr>
        <p:spPr>
          <a:xfrm>
            <a:off x="5285036" y="924118"/>
            <a:ext cx="3741928" cy="1475477"/>
          </a:xfrm>
        </p:spPr>
        <p:txBody>
          <a:bodyPr/>
          <a:lstStyle/>
          <a:p>
            <a:pPr marL="0" indent="0" algn="ctr">
              <a:buNone/>
            </a:pPr>
            <a:r>
              <a:rPr lang="en-GB" sz="2400" b="1" i="0" dirty="0">
                <a:effectLst/>
                <a:latin typeface="-apple-system"/>
              </a:rPr>
              <a:t>Md. Nur-a-Alam</a:t>
            </a:r>
          </a:p>
          <a:p>
            <a:pPr marL="0" indent="0" algn="ctr">
              <a:buNone/>
            </a:pPr>
            <a:r>
              <a:rPr lang="en-GB" b="1" dirty="0">
                <a:solidFill>
                  <a:srgbClr val="212529"/>
                </a:solidFill>
                <a:latin typeface="-apple-system"/>
              </a:rPr>
              <a:t>Lecturer</a:t>
            </a:r>
            <a:endParaRPr lang="en-GB" b="1" i="0" dirty="0">
              <a:solidFill>
                <a:srgbClr val="212529"/>
              </a:solidFill>
              <a:effectLst/>
              <a:latin typeface="-apple-system"/>
            </a:endParaRPr>
          </a:p>
          <a:p>
            <a:pPr marL="0" indent="0" algn="ctr">
              <a:buNone/>
            </a:pPr>
            <a:r>
              <a:rPr lang="en-GB" b="1" i="0" dirty="0">
                <a:solidFill>
                  <a:srgbClr val="212529"/>
                </a:solidFill>
                <a:effectLst/>
                <a:latin typeface="-apple-system"/>
              </a:rPr>
              <a:t>Department of CSE</a:t>
            </a:r>
          </a:p>
          <a:p>
            <a:pPr marL="0" indent="0" algn="ctr">
              <a:buNone/>
            </a:pPr>
            <a:r>
              <a:rPr lang="en-GB" b="1" i="0" dirty="0">
                <a:solidFill>
                  <a:srgbClr val="212529"/>
                </a:solidFill>
                <a:effectLst/>
                <a:latin typeface="-apple-system"/>
              </a:rPr>
              <a:t>Dhaka International University</a:t>
            </a:r>
          </a:p>
        </p:txBody>
      </p:sp>
      <p:sp>
        <p:nvSpPr>
          <p:cNvPr id="4" name="Content Placeholder 3">
            <a:extLst>
              <a:ext uri="{FF2B5EF4-FFF2-40B4-BE49-F238E27FC236}">
                <a16:creationId xmlns:a16="http://schemas.microsoft.com/office/drawing/2014/main" id="{72954594-708E-00AA-C034-384AF33B8A79}"/>
              </a:ext>
            </a:extLst>
          </p:cNvPr>
          <p:cNvSpPr>
            <a:spLocks noGrp="1"/>
          </p:cNvSpPr>
          <p:nvPr>
            <p:ph sz="quarter" idx="4"/>
          </p:nvPr>
        </p:nvSpPr>
        <p:spPr>
          <a:xfrm>
            <a:off x="5285036" y="3547406"/>
            <a:ext cx="3741928" cy="2593510"/>
          </a:xfrm>
        </p:spPr>
        <p:txBody>
          <a:bodyPr/>
          <a:lstStyle/>
          <a:p>
            <a:pPr marL="0" indent="0" algn="ctr">
              <a:buNone/>
            </a:pPr>
            <a:r>
              <a:rPr lang="en-US" dirty="0" err="1"/>
              <a:t>Apu</a:t>
            </a:r>
            <a:r>
              <a:rPr lang="en-US" dirty="0"/>
              <a:t> Pal (51)</a:t>
            </a:r>
          </a:p>
          <a:p>
            <a:pPr marL="0" indent="0" algn="ctr">
              <a:buNone/>
            </a:pPr>
            <a:r>
              <a:rPr lang="en-US" dirty="0"/>
              <a:t>Dipta </a:t>
            </a:r>
            <a:r>
              <a:rPr lang="en-US" dirty="0" err="1"/>
              <a:t>Banik</a:t>
            </a:r>
            <a:r>
              <a:rPr lang="en-US" dirty="0"/>
              <a:t> (14)</a:t>
            </a:r>
          </a:p>
          <a:p>
            <a:pPr marL="0" indent="0" algn="ctr">
              <a:buNone/>
            </a:pPr>
            <a:r>
              <a:rPr lang="en-US" dirty="0"/>
              <a:t>Adnan Karim (17)</a:t>
            </a:r>
          </a:p>
          <a:p>
            <a:pPr marL="0" indent="0" algn="ctr">
              <a:buNone/>
            </a:pPr>
            <a:r>
              <a:rPr lang="en-US" dirty="0" err="1"/>
              <a:t>Fabiha</a:t>
            </a:r>
            <a:r>
              <a:rPr lang="en-US" dirty="0"/>
              <a:t> Mahmud (18)</a:t>
            </a:r>
          </a:p>
          <a:p>
            <a:pPr marL="0" indent="0" algn="ctr">
              <a:buNone/>
            </a:pPr>
            <a:r>
              <a:rPr lang="en-US" dirty="0" err="1"/>
              <a:t>Mst</a:t>
            </a:r>
            <a:r>
              <a:rPr lang="en-US" dirty="0"/>
              <a:t>. </a:t>
            </a:r>
            <a:r>
              <a:rPr lang="en-US" dirty="0" err="1"/>
              <a:t>Israt</a:t>
            </a:r>
            <a:r>
              <a:rPr lang="en-US" dirty="0"/>
              <a:t> Jahan Ila (35)</a:t>
            </a:r>
          </a:p>
        </p:txBody>
      </p:sp>
      <p:sp>
        <p:nvSpPr>
          <p:cNvPr id="5" name="Title 1">
            <a:extLst>
              <a:ext uri="{FF2B5EF4-FFF2-40B4-BE49-F238E27FC236}">
                <a16:creationId xmlns:a16="http://schemas.microsoft.com/office/drawing/2014/main" id="{FA6B399A-D9D3-46D9-18BF-B63F784BC14A}"/>
              </a:ext>
            </a:extLst>
          </p:cNvPr>
          <p:cNvSpPr txBox="1">
            <a:spLocks/>
          </p:cNvSpPr>
          <p:nvPr/>
        </p:nvSpPr>
        <p:spPr>
          <a:xfrm>
            <a:off x="5481593" y="2982645"/>
            <a:ext cx="3348814" cy="558604"/>
          </a:xfrm>
          <a:prstGeom prst="rect">
            <a:avLst/>
          </a:prstGeom>
        </p:spPr>
        <p:txBody>
          <a:bodyPr vert="horz" lIns="91440" tIns="45720" rIns="91440" bIns="45720" rtlCol="0" anchor="b" anchorCtr="0">
            <a:noAutofit/>
          </a:bodyPr>
          <a:lstStyle>
            <a:lvl1pPr algn="l" defTabSz="914400" rtl="0" eaLnBrk="1" latinLnBrk="0" hangingPunct="1">
              <a:lnSpc>
                <a:spcPct val="100000"/>
              </a:lnSpc>
              <a:spcBef>
                <a:spcPct val="0"/>
              </a:spcBef>
              <a:buNone/>
              <a:defRPr sz="4400" b="1" kern="1200" cap="all" baseline="0">
                <a:solidFill>
                  <a:schemeClr val="accent6"/>
                </a:solidFill>
                <a:latin typeface="+mj-lt"/>
                <a:ea typeface="+mj-ea"/>
                <a:cs typeface="+mj-cs"/>
              </a:defRPr>
            </a:lvl1pPr>
          </a:lstStyle>
          <a:p>
            <a:pPr algn="ctr"/>
            <a:r>
              <a:rPr lang="en-US" sz="2400" dirty="0"/>
              <a:t>Team Members</a:t>
            </a:r>
          </a:p>
        </p:txBody>
      </p:sp>
    </p:spTree>
    <p:extLst>
      <p:ext uri="{BB962C8B-B14F-4D97-AF65-F5344CB8AC3E}">
        <p14:creationId xmlns:p14="http://schemas.microsoft.com/office/powerpoint/2010/main" val="2952923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Batch View</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Course View</a:t>
            </a:r>
          </a:p>
        </p:txBody>
      </p:sp>
      <p:pic>
        <p:nvPicPr>
          <p:cNvPr id="5" name="Picture 4">
            <a:extLst>
              <a:ext uri="{FF2B5EF4-FFF2-40B4-BE49-F238E27FC236}">
                <a16:creationId xmlns:a16="http://schemas.microsoft.com/office/drawing/2014/main" id="{41B838A3-5BCF-A82B-E824-F8DB4F6FE6C0}"/>
              </a:ext>
            </a:extLst>
          </p:cNvPr>
          <p:cNvPicPr>
            <a:picLocks noChangeAspect="1"/>
          </p:cNvPicPr>
          <p:nvPr/>
        </p:nvPicPr>
        <p:blipFill>
          <a:blip r:embed="rId2"/>
          <a:stretch>
            <a:fillRect/>
          </a:stretch>
        </p:blipFill>
        <p:spPr>
          <a:xfrm>
            <a:off x="417095" y="1887841"/>
            <a:ext cx="5678905" cy="3179455"/>
          </a:xfrm>
          <a:prstGeom prst="rect">
            <a:avLst/>
          </a:prstGeom>
        </p:spPr>
      </p:pic>
      <p:pic>
        <p:nvPicPr>
          <p:cNvPr id="9" name="Picture 8">
            <a:extLst>
              <a:ext uri="{FF2B5EF4-FFF2-40B4-BE49-F238E27FC236}">
                <a16:creationId xmlns:a16="http://schemas.microsoft.com/office/drawing/2014/main" id="{952CDC11-0933-5462-0531-3757D20E5807}"/>
              </a:ext>
            </a:extLst>
          </p:cNvPr>
          <p:cNvPicPr>
            <a:picLocks noChangeAspect="1"/>
          </p:cNvPicPr>
          <p:nvPr/>
        </p:nvPicPr>
        <p:blipFill>
          <a:blip r:embed="rId3"/>
          <a:stretch>
            <a:fillRect/>
          </a:stretch>
        </p:blipFill>
        <p:spPr>
          <a:xfrm>
            <a:off x="5953017" y="1887841"/>
            <a:ext cx="5678905" cy="3179455"/>
          </a:xfrm>
          <a:prstGeom prst="rect">
            <a:avLst/>
          </a:prstGeom>
        </p:spPr>
      </p:pic>
    </p:spTree>
    <p:extLst>
      <p:ext uri="{BB962C8B-B14F-4D97-AF65-F5344CB8AC3E}">
        <p14:creationId xmlns:p14="http://schemas.microsoft.com/office/powerpoint/2010/main" val="69946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Department View</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90" y="5231509"/>
            <a:ext cx="1606884" cy="369332"/>
          </a:xfrm>
          <a:prstGeom prst="rect">
            <a:avLst/>
          </a:prstGeom>
          <a:noFill/>
        </p:spPr>
        <p:txBody>
          <a:bodyPr wrap="square" rtlCol="0">
            <a:spAutoFit/>
          </a:bodyPr>
          <a:lstStyle/>
          <a:p>
            <a:r>
              <a:rPr lang="en-US" dirty="0"/>
              <a:t>Room View</a:t>
            </a:r>
          </a:p>
        </p:txBody>
      </p:sp>
      <p:pic>
        <p:nvPicPr>
          <p:cNvPr id="3" name="Picture 2">
            <a:extLst>
              <a:ext uri="{FF2B5EF4-FFF2-40B4-BE49-F238E27FC236}">
                <a16:creationId xmlns:a16="http://schemas.microsoft.com/office/drawing/2014/main" id="{4A951A06-5D28-1FB6-6E8F-135D0D45B800}"/>
              </a:ext>
            </a:extLst>
          </p:cNvPr>
          <p:cNvPicPr>
            <a:picLocks noChangeAspect="1"/>
          </p:cNvPicPr>
          <p:nvPr/>
        </p:nvPicPr>
        <p:blipFill>
          <a:blip r:embed="rId2"/>
          <a:stretch>
            <a:fillRect/>
          </a:stretch>
        </p:blipFill>
        <p:spPr>
          <a:xfrm>
            <a:off x="472737" y="1887841"/>
            <a:ext cx="5383043" cy="3179455"/>
          </a:xfrm>
          <a:prstGeom prst="rect">
            <a:avLst/>
          </a:prstGeom>
        </p:spPr>
      </p:pic>
      <p:pic>
        <p:nvPicPr>
          <p:cNvPr id="8" name="Picture 7">
            <a:extLst>
              <a:ext uri="{FF2B5EF4-FFF2-40B4-BE49-F238E27FC236}">
                <a16:creationId xmlns:a16="http://schemas.microsoft.com/office/drawing/2014/main" id="{94CB1409-CA31-BE2E-408E-A13AC0F1E0F8}"/>
              </a:ext>
            </a:extLst>
          </p:cNvPr>
          <p:cNvPicPr>
            <a:picLocks noChangeAspect="1"/>
          </p:cNvPicPr>
          <p:nvPr/>
        </p:nvPicPr>
        <p:blipFill>
          <a:blip r:embed="rId3"/>
          <a:stretch>
            <a:fillRect/>
          </a:stretch>
        </p:blipFill>
        <p:spPr>
          <a:xfrm>
            <a:off x="6096000" y="1859555"/>
            <a:ext cx="5793938" cy="3207741"/>
          </a:xfrm>
          <a:prstGeom prst="rect">
            <a:avLst/>
          </a:prstGeom>
        </p:spPr>
      </p:pic>
    </p:spTree>
    <p:extLst>
      <p:ext uri="{BB962C8B-B14F-4D97-AF65-F5344CB8AC3E}">
        <p14:creationId xmlns:p14="http://schemas.microsoft.com/office/powerpoint/2010/main" val="2478806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6299574" cy="920817"/>
          </a:xfrm>
        </p:spPr>
        <p:txBody>
          <a:bodyPr/>
          <a:lstStyle/>
          <a:p>
            <a:r>
              <a:rPr lang="en-US" dirty="0"/>
              <a:t>view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2667894" y="5416175"/>
            <a:ext cx="1904108" cy="369332"/>
          </a:xfrm>
          <a:prstGeom prst="rect">
            <a:avLst/>
          </a:prstGeom>
          <a:noFill/>
        </p:spPr>
        <p:txBody>
          <a:bodyPr wrap="square" rtlCol="0">
            <a:spAutoFit/>
          </a:bodyPr>
          <a:lstStyle/>
          <a:p>
            <a:r>
              <a:rPr lang="en-US" dirty="0"/>
              <a:t> View Semester</a:t>
            </a:r>
          </a:p>
        </p:txBody>
      </p:sp>
      <p:sp>
        <p:nvSpPr>
          <p:cNvPr id="18" name="TextBox 17">
            <a:extLst>
              <a:ext uri="{FF2B5EF4-FFF2-40B4-BE49-F238E27FC236}">
                <a16:creationId xmlns:a16="http://schemas.microsoft.com/office/drawing/2014/main" id="{1536F9FA-B2D9-F201-C4E9-E212E9DBC0C4}"/>
              </a:ext>
            </a:extLst>
          </p:cNvPr>
          <p:cNvSpPr txBox="1"/>
          <p:nvPr/>
        </p:nvSpPr>
        <p:spPr>
          <a:xfrm>
            <a:off x="8708189" y="5231509"/>
            <a:ext cx="1847515" cy="369332"/>
          </a:xfrm>
          <a:prstGeom prst="rect">
            <a:avLst/>
          </a:prstGeom>
          <a:noFill/>
        </p:spPr>
        <p:txBody>
          <a:bodyPr wrap="square" rtlCol="0">
            <a:spAutoFit/>
          </a:bodyPr>
          <a:lstStyle/>
          <a:p>
            <a:r>
              <a:rPr lang="en-US" dirty="0"/>
              <a:t>Time-slot View</a:t>
            </a:r>
          </a:p>
        </p:txBody>
      </p:sp>
      <p:pic>
        <p:nvPicPr>
          <p:cNvPr id="9" name="Picture 8">
            <a:extLst>
              <a:ext uri="{FF2B5EF4-FFF2-40B4-BE49-F238E27FC236}">
                <a16:creationId xmlns:a16="http://schemas.microsoft.com/office/drawing/2014/main" id="{B9973CC0-E4A1-21DE-492D-B44C01DDC697}"/>
              </a:ext>
            </a:extLst>
          </p:cNvPr>
          <p:cNvPicPr>
            <a:picLocks noChangeAspect="1"/>
          </p:cNvPicPr>
          <p:nvPr/>
        </p:nvPicPr>
        <p:blipFill>
          <a:blip r:embed="rId2"/>
          <a:stretch>
            <a:fillRect/>
          </a:stretch>
        </p:blipFill>
        <p:spPr>
          <a:xfrm>
            <a:off x="5778890" y="1951898"/>
            <a:ext cx="6076225" cy="2954204"/>
          </a:xfrm>
          <a:prstGeom prst="rect">
            <a:avLst/>
          </a:prstGeom>
        </p:spPr>
      </p:pic>
      <p:pic>
        <p:nvPicPr>
          <p:cNvPr id="13" name="Picture 12">
            <a:extLst>
              <a:ext uri="{FF2B5EF4-FFF2-40B4-BE49-F238E27FC236}">
                <a16:creationId xmlns:a16="http://schemas.microsoft.com/office/drawing/2014/main" id="{EAE657F9-7885-5896-3235-1E6E70EF5A79}"/>
              </a:ext>
            </a:extLst>
          </p:cNvPr>
          <p:cNvPicPr>
            <a:picLocks noChangeAspect="1"/>
          </p:cNvPicPr>
          <p:nvPr/>
        </p:nvPicPr>
        <p:blipFill>
          <a:blip r:embed="rId3"/>
          <a:stretch>
            <a:fillRect/>
          </a:stretch>
        </p:blipFill>
        <p:spPr>
          <a:xfrm>
            <a:off x="336885" y="1951898"/>
            <a:ext cx="5268418" cy="2954204"/>
          </a:xfrm>
          <a:prstGeom prst="rect">
            <a:avLst/>
          </a:prstGeom>
        </p:spPr>
      </p:pic>
    </p:spTree>
    <p:extLst>
      <p:ext uri="{BB962C8B-B14F-4D97-AF65-F5344CB8AC3E}">
        <p14:creationId xmlns:p14="http://schemas.microsoft.com/office/powerpoint/2010/main" val="3804087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095820" y="5973953"/>
            <a:ext cx="3438580" cy="369332"/>
          </a:xfrm>
          <a:prstGeom prst="rect">
            <a:avLst/>
          </a:prstGeom>
          <a:noFill/>
        </p:spPr>
        <p:txBody>
          <a:bodyPr wrap="square" rtlCol="0">
            <a:spAutoFit/>
          </a:bodyPr>
          <a:lstStyle/>
          <a:p>
            <a:r>
              <a:rPr lang="en-US" dirty="0"/>
              <a:t> Select Batch, semester &amp; Session</a:t>
            </a:r>
          </a:p>
        </p:txBody>
      </p:sp>
      <p:pic>
        <p:nvPicPr>
          <p:cNvPr id="5" name="Picture 4">
            <a:extLst>
              <a:ext uri="{FF2B5EF4-FFF2-40B4-BE49-F238E27FC236}">
                <a16:creationId xmlns:a16="http://schemas.microsoft.com/office/drawing/2014/main" id="{C3D32852-151D-A9DB-D5E6-9BEAC8707AE5}"/>
              </a:ext>
            </a:extLst>
          </p:cNvPr>
          <p:cNvPicPr>
            <a:picLocks noChangeAspect="1"/>
          </p:cNvPicPr>
          <p:nvPr/>
        </p:nvPicPr>
        <p:blipFill>
          <a:blip r:embed="rId2"/>
          <a:stretch>
            <a:fillRect/>
          </a:stretch>
        </p:blipFill>
        <p:spPr>
          <a:xfrm>
            <a:off x="2296300" y="1731029"/>
            <a:ext cx="8387741" cy="4091154"/>
          </a:xfrm>
          <a:prstGeom prst="rect">
            <a:avLst/>
          </a:prstGeom>
        </p:spPr>
      </p:pic>
    </p:spTree>
    <p:extLst>
      <p:ext uri="{BB962C8B-B14F-4D97-AF65-F5344CB8AC3E}">
        <p14:creationId xmlns:p14="http://schemas.microsoft.com/office/powerpoint/2010/main" val="2895931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095819" y="5973953"/>
            <a:ext cx="3839633" cy="369332"/>
          </a:xfrm>
          <a:prstGeom prst="rect">
            <a:avLst/>
          </a:prstGeom>
          <a:noFill/>
        </p:spPr>
        <p:txBody>
          <a:bodyPr wrap="square" rtlCol="0">
            <a:spAutoFit/>
          </a:bodyPr>
          <a:lstStyle/>
          <a:p>
            <a:r>
              <a:rPr lang="en-US" dirty="0"/>
              <a:t>Generate routine for selected batch</a:t>
            </a:r>
          </a:p>
        </p:txBody>
      </p:sp>
      <p:pic>
        <p:nvPicPr>
          <p:cNvPr id="3" name="Picture 2">
            <a:extLst>
              <a:ext uri="{FF2B5EF4-FFF2-40B4-BE49-F238E27FC236}">
                <a16:creationId xmlns:a16="http://schemas.microsoft.com/office/drawing/2014/main" id="{3212DD74-799F-6090-D23B-3DC3D04BB6A3}"/>
              </a:ext>
            </a:extLst>
          </p:cNvPr>
          <p:cNvPicPr>
            <a:picLocks noChangeAspect="1"/>
          </p:cNvPicPr>
          <p:nvPr/>
        </p:nvPicPr>
        <p:blipFill>
          <a:blip r:embed="rId2"/>
          <a:stretch>
            <a:fillRect/>
          </a:stretch>
        </p:blipFill>
        <p:spPr>
          <a:xfrm>
            <a:off x="2069431" y="1634236"/>
            <a:ext cx="8406688" cy="4100073"/>
          </a:xfrm>
          <a:prstGeom prst="rect">
            <a:avLst/>
          </a:prstGeom>
        </p:spPr>
      </p:pic>
    </p:spTree>
    <p:extLst>
      <p:ext uri="{BB962C8B-B14F-4D97-AF65-F5344CB8AC3E}">
        <p14:creationId xmlns:p14="http://schemas.microsoft.com/office/powerpoint/2010/main" val="1009242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485341" y="6014892"/>
            <a:ext cx="2070491" cy="369332"/>
          </a:xfrm>
          <a:prstGeom prst="rect">
            <a:avLst/>
          </a:prstGeom>
          <a:noFill/>
        </p:spPr>
        <p:txBody>
          <a:bodyPr wrap="square" rtlCol="0">
            <a:spAutoFit/>
          </a:bodyPr>
          <a:lstStyle/>
          <a:p>
            <a:r>
              <a:rPr lang="en-US" dirty="0"/>
              <a:t>View all Routine</a:t>
            </a:r>
          </a:p>
        </p:txBody>
      </p:sp>
      <p:pic>
        <p:nvPicPr>
          <p:cNvPr id="5" name="Picture 4">
            <a:extLst>
              <a:ext uri="{FF2B5EF4-FFF2-40B4-BE49-F238E27FC236}">
                <a16:creationId xmlns:a16="http://schemas.microsoft.com/office/drawing/2014/main" id="{20DA6851-E496-E768-3741-C4331F0AFDD5}"/>
              </a:ext>
            </a:extLst>
          </p:cNvPr>
          <p:cNvPicPr>
            <a:picLocks noChangeAspect="1"/>
          </p:cNvPicPr>
          <p:nvPr/>
        </p:nvPicPr>
        <p:blipFill>
          <a:blip r:embed="rId2"/>
          <a:stretch>
            <a:fillRect/>
          </a:stretch>
        </p:blipFill>
        <p:spPr>
          <a:xfrm>
            <a:off x="2050608" y="1635948"/>
            <a:ext cx="8549329" cy="4187335"/>
          </a:xfrm>
          <a:prstGeom prst="rect">
            <a:avLst/>
          </a:prstGeom>
        </p:spPr>
      </p:pic>
    </p:spTree>
    <p:extLst>
      <p:ext uri="{BB962C8B-B14F-4D97-AF65-F5344CB8AC3E}">
        <p14:creationId xmlns:p14="http://schemas.microsoft.com/office/powerpoint/2010/main" val="1191267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485341" y="6014892"/>
            <a:ext cx="2487585" cy="369332"/>
          </a:xfrm>
          <a:prstGeom prst="rect">
            <a:avLst/>
          </a:prstGeom>
          <a:noFill/>
        </p:spPr>
        <p:txBody>
          <a:bodyPr wrap="square" rtlCol="0">
            <a:spAutoFit/>
          </a:bodyPr>
          <a:lstStyle/>
          <a:p>
            <a:r>
              <a:rPr lang="en-US" dirty="0"/>
              <a:t>View available Rooms</a:t>
            </a:r>
          </a:p>
        </p:txBody>
      </p:sp>
      <p:pic>
        <p:nvPicPr>
          <p:cNvPr id="3" name="Picture 2">
            <a:extLst>
              <a:ext uri="{FF2B5EF4-FFF2-40B4-BE49-F238E27FC236}">
                <a16:creationId xmlns:a16="http://schemas.microsoft.com/office/drawing/2014/main" id="{65695390-5355-D4EF-EC07-751FBB7BB3E9}"/>
              </a:ext>
            </a:extLst>
          </p:cNvPr>
          <p:cNvPicPr>
            <a:picLocks noChangeAspect="1"/>
          </p:cNvPicPr>
          <p:nvPr/>
        </p:nvPicPr>
        <p:blipFill>
          <a:blip r:embed="rId2"/>
          <a:stretch>
            <a:fillRect/>
          </a:stretch>
        </p:blipFill>
        <p:spPr>
          <a:xfrm>
            <a:off x="2037347" y="1552867"/>
            <a:ext cx="8806976" cy="4286459"/>
          </a:xfrm>
          <a:prstGeom prst="rect">
            <a:avLst/>
          </a:prstGeom>
        </p:spPr>
      </p:pic>
    </p:spTree>
    <p:extLst>
      <p:ext uri="{BB962C8B-B14F-4D97-AF65-F5344CB8AC3E}">
        <p14:creationId xmlns:p14="http://schemas.microsoft.com/office/powerpoint/2010/main" val="15901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4234057" y="6014892"/>
            <a:ext cx="4909943" cy="369332"/>
          </a:xfrm>
          <a:prstGeom prst="rect">
            <a:avLst/>
          </a:prstGeom>
          <a:noFill/>
        </p:spPr>
        <p:txBody>
          <a:bodyPr wrap="square" rtlCol="0">
            <a:spAutoFit/>
          </a:bodyPr>
          <a:lstStyle/>
          <a:p>
            <a:r>
              <a:rPr lang="en-US" dirty="0"/>
              <a:t>Select Batch, Session, Semester to view Routine</a:t>
            </a:r>
          </a:p>
        </p:txBody>
      </p:sp>
      <p:pic>
        <p:nvPicPr>
          <p:cNvPr id="5" name="Picture 4">
            <a:extLst>
              <a:ext uri="{FF2B5EF4-FFF2-40B4-BE49-F238E27FC236}">
                <a16:creationId xmlns:a16="http://schemas.microsoft.com/office/drawing/2014/main" id="{6D29543C-5229-301A-80C4-3AC7123CC59C}"/>
              </a:ext>
            </a:extLst>
          </p:cNvPr>
          <p:cNvPicPr>
            <a:picLocks noChangeAspect="1"/>
          </p:cNvPicPr>
          <p:nvPr/>
        </p:nvPicPr>
        <p:blipFill>
          <a:blip r:embed="rId2"/>
          <a:stretch>
            <a:fillRect/>
          </a:stretch>
        </p:blipFill>
        <p:spPr>
          <a:xfrm>
            <a:off x="1892969" y="1551782"/>
            <a:ext cx="8518357" cy="4154863"/>
          </a:xfrm>
          <a:prstGeom prst="rect">
            <a:avLst/>
          </a:prstGeom>
        </p:spPr>
      </p:pic>
    </p:spTree>
    <p:extLst>
      <p:ext uri="{BB962C8B-B14F-4D97-AF65-F5344CB8AC3E}">
        <p14:creationId xmlns:p14="http://schemas.microsoft.com/office/powerpoint/2010/main" val="2022553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a:xfrm>
            <a:off x="1766911" y="473776"/>
            <a:ext cx="8518358" cy="920817"/>
          </a:xfrm>
        </p:spPr>
        <p:txBody>
          <a:bodyPr/>
          <a:lstStyle/>
          <a:p>
            <a:r>
              <a:rPr lang="en-US" dirty="0"/>
              <a:t>Schedule section</a:t>
            </a:r>
          </a:p>
        </p:txBody>
      </p:sp>
      <p:sp>
        <p:nvSpPr>
          <p:cNvPr id="4" name="TextBox 3">
            <a:extLst>
              <a:ext uri="{FF2B5EF4-FFF2-40B4-BE49-F238E27FC236}">
                <a16:creationId xmlns:a16="http://schemas.microsoft.com/office/drawing/2014/main" id="{6F381039-0911-02A2-85C1-13412D4084CB}"/>
              </a:ext>
            </a:extLst>
          </p:cNvPr>
          <p:cNvSpPr txBox="1"/>
          <p:nvPr/>
        </p:nvSpPr>
        <p:spPr>
          <a:xfrm>
            <a:off x="5375326" y="6014892"/>
            <a:ext cx="4909943" cy="369332"/>
          </a:xfrm>
          <a:prstGeom prst="rect">
            <a:avLst/>
          </a:prstGeom>
          <a:noFill/>
        </p:spPr>
        <p:txBody>
          <a:bodyPr wrap="square" rtlCol="0">
            <a:spAutoFit/>
          </a:bodyPr>
          <a:lstStyle/>
          <a:p>
            <a:r>
              <a:rPr lang="en-US" dirty="0"/>
              <a:t>View Selected Batch Routine</a:t>
            </a:r>
          </a:p>
        </p:txBody>
      </p:sp>
      <p:pic>
        <p:nvPicPr>
          <p:cNvPr id="3" name="Picture 2">
            <a:extLst>
              <a:ext uri="{FF2B5EF4-FFF2-40B4-BE49-F238E27FC236}">
                <a16:creationId xmlns:a16="http://schemas.microsoft.com/office/drawing/2014/main" id="{B6538508-3E86-17DD-3275-5D0B3B332B9D}"/>
              </a:ext>
            </a:extLst>
          </p:cNvPr>
          <p:cNvPicPr>
            <a:picLocks noChangeAspect="1"/>
          </p:cNvPicPr>
          <p:nvPr/>
        </p:nvPicPr>
        <p:blipFill>
          <a:blip r:embed="rId2"/>
          <a:stretch>
            <a:fillRect/>
          </a:stretch>
        </p:blipFill>
        <p:spPr>
          <a:xfrm>
            <a:off x="2137968" y="1394592"/>
            <a:ext cx="8794212" cy="4348481"/>
          </a:xfrm>
          <a:prstGeom prst="rect">
            <a:avLst/>
          </a:prstGeom>
        </p:spPr>
      </p:pic>
    </p:spTree>
    <p:extLst>
      <p:ext uri="{BB962C8B-B14F-4D97-AF65-F5344CB8AC3E}">
        <p14:creationId xmlns:p14="http://schemas.microsoft.com/office/powerpoint/2010/main" val="1241412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09270" y="366894"/>
            <a:ext cx="5494098" cy="854382"/>
          </a:xfrm>
        </p:spPr>
        <p:txBody>
          <a:bodyPr/>
          <a:lstStyle/>
          <a:p>
            <a:r>
              <a:rPr lang="en-US" dirty="0"/>
              <a:t>teacher Login</a:t>
            </a:r>
          </a:p>
        </p:txBody>
      </p:sp>
      <p:pic>
        <p:nvPicPr>
          <p:cNvPr id="3" name="Picture 2">
            <a:extLst>
              <a:ext uri="{FF2B5EF4-FFF2-40B4-BE49-F238E27FC236}">
                <a16:creationId xmlns:a16="http://schemas.microsoft.com/office/drawing/2014/main" id="{676B7684-8D12-53F9-8175-55A63A3CF8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7958" y="1428216"/>
            <a:ext cx="9989468" cy="4635699"/>
          </a:xfrm>
          <a:prstGeom prst="rect">
            <a:avLst/>
          </a:prstGeom>
          <a:noFill/>
          <a:ln>
            <a:noFill/>
          </a:ln>
        </p:spPr>
      </p:pic>
    </p:spTree>
    <p:extLst>
      <p:ext uri="{BB962C8B-B14F-4D97-AF65-F5344CB8AC3E}">
        <p14:creationId xmlns:p14="http://schemas.microsoft.com/office/powerpoint/2010/main" val="1211719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112556" y="304800"/>
            <a:ext cx="5767458" cy="702733"/>
          </a:xfrm>
        </p:spPr>
        <p:txBody>
          <a:bodyPr/>
          <a:lstStyle/>
          <a:p>
            <a:r>
              <a:rPr lang="en-US" sz="3600" dirty="0"/>
              <a:t>Outline</a:t>
            </a: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112556" y="1490132"/>
            <a:ext cx="6413659" cy="4189698"/>
          </a:xfrm>
        </p:spPr>
        <p:txBody>
          <a:bodyPr numCol="2">
            <a:normAutofit/>
          </a:bodyPr>
          <a:lstStyle/>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Introduction</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a typeface="Times New Roman" panose="02020603050405020304" pitchFamily="18" charset="0"/>
                <a:cs typeface="Times New Roman" panose="02020603050405020304" pitchFamily="18" charset="0"/>
              </a:rPr>
              <a:t>Motivation</a:t>
            </a:r>
            <a:endParaRPr lang="en-US" sz="1600" dirty="0">
              <a:effectLst/>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Objective</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t>Methodology </a:t>
            </a:r>
          </a:p>
          <a:p>
            <a:pPr marL="342900" indent="-342900">
              <a:lnSpc>
                <a:spcPct val="115000"/>
              </a:lnSpc>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System Model with Flowchart</a:t>
            </a:r>
          </a:p>
          <a:p>
            <a:pPr marL="342900" indent="-342900">
              <a:lnSpc>
                <a:spcPct val="115000"/>
              </a:lnSpc>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Database Table Relationships with Block Diagram</a:t>
            </a:r>
            <a:endParaRPr lang="en-US" sz="1600" dirty="0"/>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a typeface="Times New Roman" panose="02020603050405020304" pitchFamily="18" charset="0"/>
                <a:cs typeface="Times New Roman" panose="02020603050405020304" pitchFamily="18" charset="0"/>
              </a:rPr>
              <a:t>Result</a:t>
            </a:r>
            <a:r>
              <a:rPr lang="en-US" sz="1600" dirty="0">
                <a:effectLst/>
                <a:ea typeface="Times New Roman" panose="02020603050405020304" pitchFamily="18" charset="0"/>
                <a:cs typeface="Times New Roman" panose="02020603050405020304" pitchFamily="18" charset="0"/>
              </a:rPr>
              <a:t>                                              </a:t>
            </a:r>
          </a:p>
          <a:p>
            <a:pPr marL="342900" marR="0" lvl="0" indent="-342900">
              <a:lnSpc>
                <a:spcPct val="115000"/>
              </a:lnSpc>
              <a:spcBef>
                <a:spcPts val="0"/>
              </a:spcBef>
              <a:spcAft>
                <a:spcPts val="1000"/>
              </a:spcAft>
              <a:buFont typeface="Wingdings" panose="05000000000000000000" pitchFamily="2" charset="2"/>
              <a:buChar char="ü"/>
              <a:tabLst>
                <a:tab pos="457200" algn="l"/>
              </a:tabLst>
            </a:pPr>
            <a:r>
              <a:rPr lang="en-US" sz="1600" dirty="0">
                <a:effectLst/>
                <a:ea typeface="Times New Roman" panose="02020603050405020304" pitchFamily="18" charset="0"/>
                <a:cs typeface="Times New Roman" panose="02020603050405020304" pitchFamily="18" charset="0"/>
              </a:rPr>
              <a:t>Benefits</a:t>
            </a:r>
          </a:p>
          <a:p>
            <a:pPr marL="285750" indent="-285750">
              <a:buFont typeface="Wingdings" panose="05000000000000000000" pitchFamily="2" charset="2"/>
              <a:buChar char="ü"/>
            </a:pPr>
            <a:r>
              <a:rPr lang="en-US" sz="1600" dirty="0">
                <a:effectLst/>
                <a:ea typeface="Calibri" panose="020F0502020204030204" pitchFamily="34" charset="0"/>
              </a:rPr>
              <a:t> Limitation</a:t>
            </a:r>
            <a:endParaRPr lang="en-US" sz="1600" dirty="0"/>
          </a:p>
        </p:txBody>
      </p:sp>
    </p:spTree>
    <p:extLst>
      <p:ext uri="{BB962C8B-B14F-4D97-AF65-F5344CB8AC3E}">
        <p14:creationId xmlns:p14="http://schemas.microsoft.com/office/powerpoint/2010/main" val="3855531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F8768B-FCF9-70EC-0F10-908787E963E8}"/>
              </a:ext>
            </a:extLst>
          </p:cNvPr>
          <p:cNvSpPr>
            <a:spLocks noGrp="1"/>
          </p:cNvSpPr>
          <p:nvPr>
            <p:ph type="title"/>
          </p:nvPr>
        </p:nvSpPr>
        <p:spPr>
          <a:xfrm>
            <a:off x="5181601" y="240633"/>
            <a:ext cx="5967662" cy="892874"/>
          </a:xfrm>
        </p:spPr>
        <p:txBody>
          <a:bodyPr/>
          <a:lstStyle/>
          <a:p>
            <a:r>
              <a:rPr lang="en-US" sz="4400" dirty="0"/>
              <a:t>Teacher profile</a:t>
            </a:r>
          </a:p>
        </p:txBody>
      </p:sp>
      <p:pic>
        <p:nvPicPr>
          <p:cNvPr id="10" name="Picture 9">
            <a:extLst>
              <a:ext uri="{FF2B5EF4-FFF2-40B4-BE49-F238E27FC236}">
                <a16:creationId xmlns:a16="http://schemas.microsoft.com/office/drawing/2014/main" id="{CC886BBA-C8C7-2FFF-403B-1B47A0D7ACE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3289" y="1411705"/>
            <a:ext cx="10365973" cy="4765101"/>
          </a:xfrm>
          <a:prstGeom prst="rect">
            <a:avLst/>
          </a:prstGeom>
          <a:noFill/>
          <a:ln>
            <a:noFill/>
          </a:ln>
        </p:spPr>
      </p:pic>
      <p:sp>
        <p:nvSpPr>
          <p:cNvPr id="11" name="TextBox 10">
            <a:extLst>
              <a:ext uri="{FF2B5EF4-FFF2-40B4-BE49-F238E27FC236}">
                <a16:creationId xmlns:a16="http://schemas.microsoft.com/office/drawing/2014/main" id="{44CDED25-7F08-A06C-DA80-A4C0D8C2F062}"/>
              </a:ext>
            </a:extLst>
          </p:cNvPr>
          <p:cNvSpPr txBox="1"/>
          <p:nvPr/>
        </p:nvSpPr>
        <p:spPr>
          <a:xfrm>
            <a:off x="5181601" y="6270338"/>
            <a:ext cx="2463800" cy="369332"/>
          </a:xfrm>
          <a:prstGeom prst="rect">
            <a:avLst/>
          </a:prstGeom>
          <a:noFill/>
        </p:spPr>
        <p:txBody>
          <a:bodyPr wrap="square" rtlCol="0">
            <a:spAutoFit/>
          </a:bodyPr>
          <a:lstStyle/>
          <a:p>
            <a:r>
              <a:rPr lang="en-US" dirty="0"/>
              <a:t>Teacher’s Profile</a:t>
            </a:r>
          </a:p>
        </p:txBody>
      </p:sp>
    </p:spTree>
    <p:extLst>
      <p:ext uri="{BB962C8B-B14F-4D97-AF65-F5344CB8AC3E}">
        <p14:creationId xmlns:p14="http://schemas.microsoft.com/office/powerpoint/2010/main" val="2376181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642C82-B0AB-152D-6A56-3E213CEAA70F}"/>
              </a:ext>
            </a:extLst>
          </p:cNvPr>
          <p:cNvSpPr>
            <a:spLocks noGrp="1"/>
          </p:cNvSpPr>
          <p:nvPr>
            <p:ph type="title"/>
          </p:nvPr>
        </p:nvSpPr>
        <p:spPr>
          <a:xfrm>
            <a:off x="2105152" y="459910"/>
            <a:ext cx="9290981" cy="885613"/>
          </a:xfrm>
        </p:spPr>
        <p:txBody>
          <a:bodyPr/>
          <a:lstStyle/>
          <a:p>
            <a:r>
              <a:rPr lang="en-US" sz="4000" dirty="0"/>
              <a:t>Teacher’s daily routine</a:t>
            </a:r>
          </a:p>
        </p:txBody>
      </p:sp>
      <p:pic>
        <p:nvPicPr>
          <p:cNvPr id="8" name="Picture 7">
            <a:extLst>
              <a:ext uri="{FF2B5EF4-FFF2-40B4-BE49-F238E27FC236}">
                <a16:creationId xmlns:a16="http://schemas.microsoft.com/office/drawing/2014/main" id="{7025F487-2390-9E66-BDEA-F2BC5828AB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6907" y="1629834"/>
            <a:ext cx="9081293" cy="4275665"/>
          </a:xfrm>
          <a:prstGeom prst="rect">
            <a:avLst/>
          </a:prstGeom>
        </p:spPr>
      </p:pic>
      <p:sp>
        <p:nvSpPr>
          <p:cNvPr id="19" name="TextBox 18">
            <a:extLst>
              <a:ext uri="{FF2B5EF4-FFF2-40B4-BE49-F238E27FC236}">
                <a16:creationId xmlns:a16="http://schemas.microsoft.com/office/drawing/2014/main" id="{4DE48F94-D0F3-115C-64C9-14601A615459}"/>
              </a:ext>
            </a:extLst>
          </p:cNvPr>
          <p:cNvSpPr txBox="1"/>
          <p:nvPr/>
        </p:nvSpPr>
        <p:spPr>
          <a:xfrm>
            <a:off x="6256867" y="6028758"/>
            <a:ext cx="2463800" cy="369332"/>
          </a:xfrm>
          <a:prstGeom prst="rect">
            <a:avLst/>
          </a:prstGeom>
          <a:noFill/>
        </p:spPr>
        <p:txBody>
          <a:bodyPr wrap="square" rtlCol="0">
            <a:spAutoFit/>
          </a:bodyPr>
          <a:lstStyle/>
          <a:p>
            <a:r>
              <a:rPr lang="en-US" dirty="0"/>
              <a:t>Teacher’s Routine</a:t>
            </a:r>
          </a:p>
        </p:txBody>
      </p:sp>
    </p:spTree>
    <p:extLst>
      <p:ext uri="{BB962C8B-B14F-4D97-AF65-F5344CB8AC3E}">
        <p14:creationId xmlns:p14="http://schemas.microsoft.com/office/powerpoint/2010/main" val="3217184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6675E7-E899-1F6E-0324-AA28786F0036}"/>
              </a:ext>
            </a:extLst>
          </p:cNvPr>
          <p:cNvSpPr>
            <a:spLocks noGrp="1"/>
          </p:cNvSpPr>
          <p:nvPr>
            <p:ph type="title"/>
          </p:nvPr>
        </p:nvSpPr>
        <p:spPr>
          <a:xfrm>
            <a:off x="1622552" y="533061"/>
            <a:ext cx="10671048" cy="795528"/>
          </a:xfrm>
        </p:spPr>
        <p:txBody>
          <a:bodyPr/>
          <a:lstStyle/>
          <a:p>
            <a:r>
              <a:rPr lang="en-US" sz="4000" dirty="0"/>
              <a:t>Teachers current class</a:t>
            </a:r>
          </a:p>
        </p:txBody>
      </p:sp>
      <p:sp>
        <p:nvSpPr>
          <p:cNvPr id="11" name="Text Placeholder 10">
            <a:extLst>
              <a:ext uri="{FF2B5EF4-FFF2-40B4-BE49-F238E27FC236}">
                <a16:creationId xmlns:a16="http://schemas.microsoft.com/office/drawing/2014/main" id="{C125C3F0-4860-2373-22E5-D6B9B8FDE887}"/>
              </a:ext>
            </a:extLst>
          </p:cNvPr>
          <p:cNvSpPr>
            <a:spLocks noGrp="1"/>
          </p:cNvSpPr>
          <p:nvPr>
            <p:ph type="body" sz="quarter" idx="3"/>
          </p:nvPr>
        </p:nvSpPr>
        <p:spPr/>
        <p:txBody>
          <a:bodyPr/>
          <a:lstStyle/>
          <a:p>
            <a:endParaRPr lang="en-US"/>
          </a:p>
        </p:txBody>
      </p:sp>
      <p:sp>
        <p:nvSpPr>
          <p:cNvPr id="12" name="Text Placeholder 11">
            <a:extLst>
              <a:ext uri="{FF2B5EF4-FFF2-40B4-BE49-F238E27FC236}">
                <a16:creationId xmlns:a16="http://schemas.microsoft.com/office/drawing/2014/main" id="{D859D148-3929-0AF4-7C52-70AF0A9C93F9}"/>
              </a:ext>
            </a:extLst>
          </p:cNvPr>
          <p:cNvSpPr>
            <a:spLocks noGrp="1"/>
          </p:cNvSpPr>
          <p:nvPr>
            <p:ph type="body" sz="quarter" idx="13"/>
          </p:nvPr>
        </p:nvSpPr>
        <p:spPr/>
        <p:txBody>
          <a:bodyPr/>
          <a:lstStyle/>
          <a:p>
            <a:endParaRPr lang="en-US"/>
          </a:p>
        </p:txBody>
      </p:sp>
      <p:sp>
        <p:nvSpPr>
          <p:cNvPr id="13" name="Text Placeholder 12">
            <a:extLst>
              <a:ext uri="{FF2B5EF4-FFF2-40B4-BE49-F238E27FC236}">
                <a16:creationId xmlns:a16="http://schemas.microsoft.com/office/drawing/2014/main" id="{33C74678-DF86-9DB8-3BC0-7E820566065F}"/>
              </a:ext>
            </a:extLst>
          </p:cNvPr>
          <p:cNvSpPr>
            <a:spLocks noGrp="1"/>
          </p:cNvSpPr>
          <p:nvPr>
            <p:ph type="body" sz="quarter" idx="15"/>
          </p:nvPr>
        </p:nvSpPr>
        <p:spPr/>
        <p:txBody>
          <a:bodyPr/>
          <a:lstStyle/>
          <a:p>
            <a:endParaRPr lang="en-US"/>
          </a:p>
        </p:txBody>
      </p:sp>
      <p:sp>
        <p:nvSpPr>
          <p:cNvPr id="16" name="Text Placeholder 15">
            <a:extLst>
              <a:ext uri="{FF2B5EF4-FFF2-40B4-BE49-F238E27FC236}">
                <a16:creationId xmlns:a16="http://schemas.microsoft.com/office/drawing/2014/main" id="{FC037BD6-4847-F0C9-C117-FCCE3978873A}"/>
              </a:ext>
            </a:extLst>
          </p:cNvPr>
          <p:cNvSpPr>
            <a:spLocks noGrp="1"/>
          </p:cNvSpPr>
          <p:nvPr>
            <p:ph type="body" sz="quarter" idx="19"/>
          </p:nvPr>
        </p:nvSpPr>
        <p:spPr/>
        <p:txBody>
          <a:bodyPr/>
          <a:lstStyle/>
          <a:p>
            <a:endParaRPr lang="en-US"/>
          </a:p>
        </p:txBody>
      </p:sp>
      <p:sp>
        <p:nvSpPr>
          <p:cNvPr id="17" name="Text Placeholder 16">
            <a:extLst>
              <a:ext uri="{FF2B5EF4-FFF2-40B4-BE49-F238E27FC236}">
                <a16:creationId xmlns:a16="http://schemas.microsoft.com/office/drawing/2014/main" id="{F907A842-55AD-1801-CC29-F03871298234}"/>
              </a:ext>
            </a:extLst>
          </p:cNvPr>
          <p:cNvSpPr>
            <a:spLocks noGrp="1"/>
          </p:cNvSpPr>
          <p:nvPr>
            <p:ph type="body" sz="quarter" idx="20"/>
          </p:nvPr>
        </p:nvSpPr>
        <p:spPr/>
        <p:txBody>
          <a:bodyPr/>
          <a:lstStyle/>
          <a:p>
            <a:endParaRPr lang="en-US"/>
          </a:p>
        </p:txBody>
      </p:sp>
      <p:sp>
        <p:nvSpPr>
          <p:cNvPr id="18" name="Text Placeholder 17">
            <a:extLst>
              <a:ext uri="{FF2B5EF4-FFF2-40B4-BE49-F238E27FC236}">
                <a16:creationId xmlns:a16="http://schemas.microsoft.com/office/drawing/2014/main" id="{C5A8A738-495A-D072-2EAE-2F341364BC77}"/>
              </a:ext>
            </a:extLst>
          </p:cNvPr>
          <p:cNvSpPr>
            <a:spLocks noGrp="1"/>
          </p:cNvSpPr>
          <p:nvPr>
            <p:ph type="body" sz="quarter" idx="21"/>
          </p:nvPr>
        </p:nvSpPr>
        <p:spPr/>
        <p:txBody>
          <a:bodyPr/>
          <a:lstStyle/>
          <a:p>
            <a:endParaRPr lang="en-US"/>
          </a:p>
        </p:txBody>
      </p:sp>
      <p:pic>
        <p:nvPicPr>
          <p:cNvPr id="9" name="Picture 8">
            <a:extLst>
              <a:ext uri="{FF2B5EF4-FFF2-40B4-BE49-F238E27FC236}">
                <a16:creationId xmlns:a16="http://schemas.microsoft.com/office/drawing/2014/main" id="{040B26CC-2645-49D6-22A9-ED58FA77E1F0}"/>
              </a:ext>
            </a:extLst>
          </p:cNvPr>
          <p:cNvPicPr>
            <a:picLocks noChangeAspect="1"/>
          </p:cNvPicPr>
          <p:nvPr/>
        </p:nvPicPr>
        <p:blipFill>
          <a:blip r:embed="rId2"/>
          <a:stretch>
            <a:fillRect/>
          </a:stretch>
        </p:blipFill>
        <p:spPr>
          <a:xfrm>
            <a:off x="1930599" y="1535060"/>
            <a:ext cx="9194895" cy="4425473"/>
          </a:xfrm>
          <a:prstGeom prst="rect">
            <a:avLst/>
          </a:prstGeom>
        </p:spPr>
      </p:pic>
      <p:sp>
        <p:nvSpPr>
          <p:cNvPr id="20" name="TextBox 19">
            <a:extLst>
              <a:ext uri="{FF2B5EF4-FFF2-40B4-BE49-F238E27FC236}">
                <a16:creationId xmlns:a16="http://schemas.microsoft.com/office/drawing/2014/main" id="{8F18E124-2925-530B-ED02-54476BACBD4E}"/>
              </a:ext>
            </a:extLst>
          </p:cNvPr>
          <p:cNvSpPr txBox="1"/>
          <p:nvPr/>
        </p:nvSpPr>
        <p:spPr>
          <a:xfrm>
            <a:off x="6096000" y="6140273"/>
            <a:ext cx="2463800" cy="369332"/>
          </a:xfrm>
          <a:prstGeom prst="rect">
            <a:avLst/>
          </a:prstGeom>
          <a:noFill/>
        </p:spPr>
        <p:txBody>
          <a:bodyPr wrap="square" rtlCol="0">
            <a:spAutoFit/>
          </a:bodyPr>
          <a:lstStyle/>
          <a:p>
            <a:r>
              <a:rPr lang="en-US" dirty="0"/>
              <a:t>Teacher’s Current Class</a:t>
            </a:r>
          </a:p>
        </p:txBody>
      </p:sp>
    </p:spTree>
    <p:extLst>
      <p:ext uri="{BB962C8B-B14F-4D97-AF65-F5344CB8AC3E}">
        <p14:creationId xmlns:p14="http://schemas.microsoft.com/office/powerpoint/2010/main" val="2939064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DDE8517-3A3A-C1D3-22CC-CC602907EC2A}"/>
              </a:ext>
            </a:extLst>
          </p:cNvPr>
          <p:cNvSpPr>
            <a:spLocks noGrp="1"/>
          </p:cNvSpPr>
          <p:nvPr>
            <p:ph type="title"/>
          </p:nvPr>
        </p:nvSpPr>
        <p:spPr>
          <a:xfrm>
            <a:off x="276352" y="519853"/>
            <a:ext cx="10671048" cy="795528"/>
          </a:xfrm>
        </p:spPr>
        <p:txBody>
          <a:bodyPr/>
          <a:lstStyle/>
          <a:p>
            <a:r>
              <a:rPr lang="en-US" sz="4000" dirty="0"/>
              <a:t>Student routine</a:t>
            </a:r>
          </a:p>
        </p:txBody>
      </p:sp>
      <p:pic>
        <p:nvPicPr>
          <p:cNvPr id="8" name="Picture 7">
            <a:extLst>
              <a:ext uri="{FF2B5EF4-FFF2-40B4-BE49-F238E27FC236}">
                <a16:creationId xmlns:a16="http://schemas.microsoft.com/office/drawing/2014/main" id="{EB99DF4C-AC61-874C-304D-FB076E233B1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7493" y="1619411"/>
            <a:ext cx="9560631" cy="4439336"/>
          </a:xfrm>
          <a:prstGeom prst="rect">
            <a:avLst/>
          </a:prstGeom>
          <a:noFill/>
          <a:ln>
            <a:noFill/>
          </a:ln>
        </p:spPr>
      </p:pic>
      <p:sp>
        <p:nvSpPr>
          <p:cNvPr id="19" name="TextBox 18">
            <a:extLst>
              <a:ext uri="{FF2B5EF4-FFF2-40B4-BE49-F238E27FC236}">
                <a16:creationId xmlns:a16="http://schemas.microsoft.com/office/drawing/2014/main" id="{F5B3D194-53B0-286C-80A4-5B88598FA79C}"/>
              </a:ext>
            </a:extLst>
          </p:cNvPr>
          <p:cNvSpPr txBox="1"/>
          <p:nvPr/>
        </p:nvSpPr>
        <p:spPr>
          <a:xfrm>
            <a:off x="4716379" y="6200092"/>
            <a:ext cx="4940968" cy="369332"/>
          </a:xfrm>
          <a:prstGeom prst="rect">
            <a:avLst/>
          </a:prstGeom>
          <a:noFill/>
        </p:spPr>
        <p:txBody>
          <a:bodyPr wrap="square" rtlCol="0">
            <a:spAutoFit/>
          </a:bodyPr>
          <a:lstStyle/>
          <a:p>
            <a:r>
              <a:rPr lang="en-US" dirty="0"/>
              <a:t>Select Batch, Semester &amp; session to view Routine</a:t>
            </a:r>
          </a:p>
        </p:txBody>
      </p:sp>
    </p:spTree>
    <p:extLst>
      <p:ext uri="{BB962C8B-B14F-4D97-AF65-F5344CB8AC3E}">
        <p14:creationId xmlns:p14="http://schemas.microsoft.com/office/powerpoint/2010/main" val="2274984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79970C-680B-A088-DCAA-52DEE43FAAE6}"/>
              </a:ext>
            </a:extLst>
          </p:cNvPr>
          <p:cNvSpPr>
            <a:spLocks noGrp="1"/>
          </p:cNvSpPr>
          <p:nvPr>
            <p:ph type="title"/>
          </p:nvPr>
        </p:nvSpPr>
        <p:spPr>
          <a:xfrm>
            <a:off x="2138573" y="162667"/>
            <a:ext cx="10671048" cy="1010870"/>
          </a:xfrm>
        </p:spPr>
        <p:txBody>
          <a:bodyPr/>
          <a:lstStyle/>
          <a:p>
            <a:r>
              <a:rPr lang="en-US" dirty="0"/>
              <a:t>Student class schedule</a:t>
            </a:r>
          </a:p>
        </p:txBody>
      </p:sp>
      <p:pic>
        <p:nvPicPr>
          <p:cNvPr id="16" name="Picture 15">
            <a:extLst>
              <a:ext uri="{FF2B5EF4-FFF2-40B4-BE49-F238E27FC236}">
                <a16:creationId xmlns:a16="http://schemas.microsoft.com/office/drawing/2014/main" id="{C6C87251-88C8-7BEA-3220-D21975A72446}"/>
              </a:ext>
            </a:extLst>
          </p:cNvPr>
          <p:cNvPicPr>
            <a:picLocks noChangeAspect="1"/>
          </p:cNvPicPr>
          <p:nvPr/>
        </p:nvPicPr>
        <p:blipFill>
          <a:blip r:embed="rId2"/>
          <a:stretch>
            <a:fillRect/>
          </a:stretch>
        </p:blipFill>
        <p:spPr>
          <a:xfrm>
            <a:off x="1652337" y="1419731"/>
            <a:ext cx="8967538" cy="4536860"/>
          </a:xfrm>
          <a:prstGeom prst="rect">
            <a:avLst/>
          </a:prstGeom>
        </p:spPr>
      </p:pic>
      <p:sp>
        <p:nvSpPr>
          <p:cNvPr id="17" name="TextBox 16">
            <a:extLst>
              <a:ext uri="{FF2B5EF4-FFF2-40B4-BE49-F238E27FC236}">
                <a16:creationId xmlns:a16="http://schemas.microsoft.com/office/drawing/2014/main" id="{855D0F6B-A5F4-B10A-76F0-D63A75DCE47E}"/>
              </a:ext>
            </a:extLst>
          </p:cNvPr>
          <p:cNvSpPr txBox="1"/>
          <p:nvPr/>
        </p:nvSpPr>
        <p:spPr>
          <a:xfrm>
            <a:off x="5655734" y="6248399"/>
            <a:ext cx="2463800" cy="369332"/>
          </a:xfrm>
          <a:prstGeom prst="rect">
            <a:avLst/>
          </a:prstGeom>
          <a:noFill/>
        </p:spPr>
        <p:txBody>
          <a:bodyPr wrap="square" rtlCol="0">
            <a:spAutoFit/>
          </a:bodyPr>
          <a:lstStyle/>
          <a:p>
            <a:r>
              <a:rPr lang="en-US" dirty="0"/>
              <a:t>Student Routine</a:t>
            </a:r>
          </a:p>
        </p:txBody>
      </p:sp>
    </p:spTree>
    <p:extLst>
      <p:ext uri="{BB962C8B-B14F-4D97-AF65-F5344CB8AC3E}">
        <p14:creationId xmlns:p14="http://schemas.microsoft.com/office/powerpoint/2010/main" val="2629175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1079794" y="366167"/>
            <a:ext cx="8208585" cy="1001027"/>
          </a:xfrm>
        </p:spPr>
        <p:txBody>
          <a:bodyPr/>
          <a:lstStyle/>
          <a:p>
            <a:r>
              <a:rPr lang="en-US" dirty="0"/>
              <a:t>Find teacher</a:t>
            </a:r>
          </a:p>
        </p:txBody>
      </p:sp>
      <p:pic>
        <p:nvPicPr>
          <p:cNvPr id="14" name="Picture 13">
            <a:extLst>
              <a:ext uri="{FF2B5EF4-FFF2-40B4-BE49-F238E27FC236}">
                <a16:creationId xmlns:a16="http://schemas.microsoft.com/office/drawing/2014/main" id="{E186F640-815B-F43C-46DE-F2098A940DB7}"/>
              </a:ext>
            </a:extLst>
          </p:cNvPr>
          <p:cNvPicPr>
            <a:picLocks noChangeAspect="1"/>
          </p:cNvPicPr>
          <p:nvPr/>
        </p:nvPicPr>
        <p:blipFill>
          <a:blip r:embed="rId2"/>
          <a:stretch>
            <a:fillRect/>
          </a:stretch>
        </p:blipFill>
        <p:spPr>
          <a:xfrm>
            <a:off x="1377435" y="1519340"/>
            <a:ext cx="10060586" cy="4656690"/>
          </a:xfrm>
          <a:prstGeom prst="rect">
            <a:avLst/>
          </a:prstGeom>
        </p:spPr>
      </p:pic>
    </p:spTree>
    <p:extLst>
      <p:ext uri="{BB962C8B-B14F-4D97-AF65-F5344CB8AC3E}">
        <p14:creationId xmlns:p14="http://schemas.microsoft.com/office/powerpoint/2010/main" val="2247602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1991707" y="366167"/>
            <a:ext cx="8208585" cy="1001027"/>
          </a:xfrm>
        </p:spPr>
        <p:txBody>
          <a:bodyPr/>
          <a:lstStyle/>
          <a:p>
            <a:r>
              <a:rPr lang="en-US" dirty="0"/>
              <a:t>room availability</a:t>
            </a:r>
          </a:p>
        </p:txBody>
      </p:sp>
      <p:pic>
        <p:nvPicPr>
          <p:cNvPr id="3" name="Picture 2">
            <a:extLst>
              <a:ext uri="{FF2B5EF4-FFF2-40B4-BE49-F238E27FC236}">
                <a16:creationId xmlns:a16="http://schemas.microsoft.com/office/drawing/2014/main" id="{58FC3D95-77D2-A96D-4C95-CE1BAE529A6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1646" y="1659371"/>
            <a:ext cx="9884712" cy="4647208"/>
          </a:xfrm>
          <a:prstGeom prst="rect">
            <a:avLst/>
          </a:prstGeom>
          <a:noFill/>
          <a:ln>
            <a:noFill/>
          </a:ln>
        </p:spPr>
      </p:pic>
    </p:spTree>
    <p:extLst>
      <p:ext uri="{BB962C8B-B14F-4D97-AF65-F5344CB8AC3E}">
        <p14:creationId xmlns:p14="http://schemas.microsoft.com/office/powerpoint/2010/main" val="2016834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D7AEB4-BF68-CEAA-A370-2C19DA5A69D8}"/>
              </a:ext>
            </a:extLst>
          </p:cNvPr>
          <p:cNvSpPr>
            <a:spLocks noGrp="1"/>
          </p:cNvSpPr>
          <p:nvPr>
            <p:ph type="title"/>
          </p:nvPr>
        </p:nvSpPr>
        <p:spPr>
          <a:xfrm>
            <a:off x="3743264" y="340197"/>
            <a:ext cx="6766560" cy="949623"/>
          </a:xfrm>
        </p:spPr>
        <p:txBody>
          <a:bodyPr/>
          <a:lstStyle/>
          <a:p>
            <a:r>
              <a:rPr lang="en-US" dirty="0"/>
              <a:t>benefits</a:t>
            </a:r>
          </a:p>
        </p:txBody>
      </p:sp>
      <p:sp>
        <p:nvSpPr>
          <p:cNvPr id="6" name="Content Placeholder 5">
            <a:extLst>
              <a:ext uri="{FF2B5EF4-FFF2-40B4-BE49-F238E27FC236}">
                <a16:creationId xmlns:a16="http://schemas.microsoft.com/office/drawing/2014/main" id="{C3D2A001-6EAD-3A89-D904-DA5553BAF1E0}"/>
              </a:ext>
            </a:extLst>
          </p:cNvPr>
          <p:cNvSpPr>
            <a:spLocks noGrp="1"/>
          </p:cNvSpPr>
          <p:nvPr>
            <p:ph idx="1"/>
          </p:nvPr>
        </p:nvSpPr>
        <p:spPr>
          <a:xfrm>
            <a:off x="4224528" y="1459832"/>
            <a:ext cx="6766560" cy="4711154"/>
          </a:xfrm>
        </p:spPr>
        <p:txBody>
          <a:bodyPr>
            <a:normAutofit lnSpcReduction="10000"/>
          </a:bodyPr>
          <a:lstStyle/>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Accessibility and Convenience</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User-Friendly Interfaces</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Real-Time Updates</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Paperless Operation</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Centralized Data Management</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Customization and Flexibility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Data Security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Cost-Efficiency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Scalability</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Remote Learning Support</a:t>
            </a:r>
          </a:p>
          <a:p>
            <a:pPr marL="342900" marR="418465" lvl="0" indent="-342900" algn="just">
              <a:lnSpc>
                <a:spcPct val="115000"/>
              </a:lnSpc>
              <a:spcBef>
                <a:spcPts val="5"/>
              </a:spcBef>
              <a:spcAft>
                <a:spcPts val="0"/>
              </a:spcAft>
              <a:buFont typeface="Wingdings" panose="05000000000000000000" pitchFamily="2" charset="2"/>
              <a:buChar char=""/>
            </a:pPr>
            <a:r>
              <a:rPr lang="en-US" sz="2400" dirty="0">
                <a:effectLst/>
                <a:ea typeface="Times New Roman" panose="02020603050405020304" pitchFamily="18" charset="0"/>
              </a:rPr>
              <a:t>Simplicity</a:t>
            </a:r>
          </a:p>
          <a:p>
            <a:endParaRPr lang="en-US" dirty="0"/>
          </a:p>
        </p:txBody>
      </p:sp>
    </p:spTree>
    <p:extLst>
      <p:ext uri="{BB962C8B-B14F-4D97-AF65-F5344CB8AC3E}">
        <p14:creationId xmlns:p14="http://schemas.microsoft.com/office/powerpoint/2010/main" val="638682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4C7DF9D-8940-8E51-391A-C7934B2D748D}"/>
              </a:ext>
            </a:extLst>
          </p:cNvPr>
          <p:cNvSpPr>
            <a:spLocks noGrp="1"/>
          </p:cNvSpPr>
          <p:nvPr>
            <p:ph type="title"/>
          </p:nvPr>
        </p:nvSpPr>
        <p:spPr>
          <a:xfrm>
            <a:off x="649384" y="694431"/>
            <a:ext cx="5693664" cy="1209959"/>
          </a:xfrm>
        </p:spPr>
        <p:txBody>
          <a:bodyPr/>
          <a:lstStyle/>
          <a:p>
            <a:r>
              <a:rPr lang="en-US" dirty="0"/>
              <a:t>limitation</a:t>
            </a:r>
          </a:p>
        </p:txBody>
      </p:sp>
      <p:sp>
        <p:nvSpPr>
          <p:cNvPr id="7" name="Content Placeholder 6">
            <a:extLst>
              <a:ext uri="{FF2B5EF4-FFF2-40B4-BE49-F238E27FC236}">
                <a16:creationId xmlns:a16="http://schemas.microsoft.com/office/drawing/2014/main" id="{A85F8BED-EC9A-6D84-ACA8-8721B9EDCB4D}"/>
              </a:ext>
            </a:extLst>
          </p:cNvPr>
          <p:cNvSpPr>
            <a:spLocks noGrp="1"/>
          </p:cNvSpPr>
          <p:nvPr>
            <p:ph idx="1"/>
          </p:nvPr>
        </p:nvSpPr>
        <p:spPr>
          <a:xfrm>
            <a:off x="1387321" y="2149643"/>
            <a:ext cx="6697900" cy="3015915"/>
          </a:xfrm>
        </p:spPr>
        <p:txBody>
          <a:bodyPr>
            <a:normAutofit/>
          </a:bodyPr>
          <a:lstStyle/>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Dependence on Internet Connectivity</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Data Security Concerns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Accessibility Challenges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Limited Offline Access</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Data Privacy and Compliance</a:t>
            </a:r>
          </a:p>
          <a:p>
            <a:pPr marL="342900" marR="418465" lvl="0" indent="-342900" algn="just">
              <a:lnSpc>
                <a:spcPct val="115000"/>
              </a:lnSpc>
              <a:spcBef>
                <a:spcPts val="5"/>
              </a:spcBef>
              <a:spcAft>
                <a:spcPts val="0"/>
              </a:spcAft>
              <a:buFont typeface="Wingdings" panose="05000000000000000000" pitchFamily="2" charset="2"/>
              <a:buChar char=""/>
            </a:pPr>
            <a:r>
              <a:rPr lang="en-US" dirty="0">
                <a:effectLst/>
                <a:ea typeface="Times New Roman" panose="02020603050405020304" pitchFamily="18" charset="0"/>
              </a:rPr>
              <a:t>Maintenance and Updates</a:t>
            </a:r>
          </a:p>
          <a:p>
            <a:endParaRPr lang="en-US" dirty="0"/>
          </a:p>
        </p:txBody>
      </p:sp>
    </p:spTree>
    <p:extLst>
      <p:ext uri="{BB962C8B-B14F-4D97-AF65-F5344CB8AC3E}">
        <p14:creationId xmlns:p14="http://schemas.microsoft.com/office/powerpoint/2010/main" val="1909112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a:xfrm>
            <a:off x="1508125" y="831850"/>
            <a:ext cx="6527800" cy="1404213"/>
          </a:xfrm>
        </p:spPr>
        <p:txBody>
          <a:bodyPr/>
          <a:lstStyle/>
          <a:p>
            <a:r>
              <a:rPr lang="en-US" dirty="0"/>
              <a:t>Conclusion</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a:xfrm>
            <a:off x="1203960" y="2482391"/>
            <a:ext cx="7282314" cy="3100262"/>
          </a:xfrm>
        </p:spPr>
        <p:txBody>
          <a:bodyPr>
            <a:normAutofit/>
          </a:bodyPr>
          <a:lstStyle/>
          <a:p>
            <a:pPr marL="457200" marR="0" algn="just">
              <a:lnSpc>
                <a:spcPct val="115000"/>
              </a:lnSpc>
              <a:spcBef>
                <a:spcPts val="0"/>
              </a:spcBef>
              <a:spcAft>
                <a:spcPts val="1000"/>
              </a:spcAft>
            </a:pPr>
            <a:r>
              <a:rPr lang="en-US" sz="2000" dirty="0">
                <a:effectLst/>
                <a:ea typeface="Calibri" panose="020F0502020204030204" pitchFamily="34" charset="0"/>
                <a:cs typeface="Times New Roman" panose="02020603050405020304" pitchFamily="18" charset="0"/>
              </a:rPr>
              <a:t>Our Web-Based Class Schedule Management System revolutionizes academic management, offering user-friendly interfaces for administrators, teachers, and students. It streamlines administrative tasks, empowers data-driven decisions, and enhances the overall academic experience, with robust technology underpinning its performance.</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338" y="814388"/>
            <a:ext cx="6767512" cy="1479633"/>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3576" y="2790207"/>
            <a:ext cx="6766560" cy="2447238"/>
          </a:xfrm>
        </p:spPr>
        <p:txBody>
          <a:bodyPr/>
          <a:lstStyle/>
          <a:p>
            <a:pPr marL="0" marR="0" algn="just">
              <a:lnSpc>
                <a:spcPct val="115000"/>
              </a:lnSpc>
              <a:spcBef>
                <a:spcPts val="0"/>
              </a:spcBef>
              <a:spcAft>
                <a:spcPts val="1000"/>
              </a:spcAft>
            </a:pPr>
            <a:r>
              <a:rPr lang="en-US" sz="1800" dirty="0">
                <a:effectLst/>
                <a:ea typeface="Calibri" panose="020F0502020204030204" pitchFamily="34" charset="0"/>
                <a:cs typeface="Times New Roman" panose="02020603050405020304" pitchFamily="18" charset="0"/>
              </a:rPr>
              <a:t>Our system is designed to simplify and optimize the scheduling process for administrators, teachers, and students. It offers tailored interfaces for each user role, ensuring that everyone can access and utilize the functionalities they need. With this system, we aim to streamline scheduling, reduce administrative burdens, and enhance the overall experience within educational institutions</a:t>
            </a:r>
          </a:p>
          <a:p>
            <a:endParaRPr lang="en-US" dirty="0"/>
          </a:p>
        </p:txBody>
      </p:sp>
    </p:spTree>
    <p:extLst>
      <p:ext uri="{BB962C8B-B14F-4D97-AF65-F5344CB8AC3E}">
        <p14:creationId xmlns:p14="http://schemas.microsoft.com/office/powerpoint/2010/main" val="979622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E503F0-6FC6-8BA9-BBAA-1D5EFDFF701D}"/>
              </a:ext>
            </a:extLst>
          </p:cNvPr>
          <p:cNvSpPr>
            <a:spLocks noGrp="1"/>
          </p:cNvSpPr>
          <p:nvPr>
            <p:ph type="title"/>
          </p:nvPr>
        </p:nvSpPr>
        <p:spPr>
          <a:xfrm>
            <a:off x="760938" y="731521"/>
            <a:ext cx="10665089" cy="776438"/>
          </a:xfrm>
        </p:spPr>
        <p:txBody>
          <a:bodyPr/>
          <a:lstStyle/>
          <a:p>
            <a:r>
              <a:rPr lang="en-US" dirty="0"/>
              <a:t>reference</a:t>
            </a:r>
          </a:p>
        </p:txBody>
      </p:sp>
      <p:sp>
        <p:nvSpPr>
          <p:cNvPr id="7" name="Content Placeholder 6">
            <a:extLst>
              <a:ext uri="{FF2B5EF4-FFF2-40B4-BE49-F238E27FC236}">
                <a16:creationId xmlns:a16="http://schemas.microsoft.com/office/drawing/2014/main" id="{07751AAB-EE69-FE1F-FB68-62B098EEF3BB}"/>
              </a:ext>
            </a:extLst>
          </p:cNvPr>
          <p:cNvSpPr>
            <a:spLocks noGrp="1"/>
          </p:cNvSpPr>
          <p:nvPr>
            <p:ph sz="half" idx="1"/>
          </p:nvPr>
        </p:nvSpPr>
        <p:spPr>
          <a:xfrm>
            <a:off x="539496" y="1691639"/>
            <a:ext cx="11119104" cy="4434840"/>
          </a:xfrm>
        </p:spPr>
        <p:txBody>
          <a:bodyPr>
            <a:normAutofit lnSpcReduction="10000"/>
          </a:bodyPr>
          <a:lstStyle/>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rPr>
              <a:t>https://www.academia.edu/41654011/DEPARTMENT_OF_COMPUTER_SCIENCE_Project_on_Web_Based_Class_Scheduling_System_for_ADU_Final_project_II </a:t>
            </a: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hlinkClick r:id="rId2"/>
              </a:rPr>
              <a:t>https://www.academia.edu/34447178/Online_class_scheduling_system</a:t>
            </a: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3"/>
              </a:rPr>
              <a:t>https://www.researchgate.net/publication/335685036_Class_Schedule_System</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4"/>
              </a:rPr>
              <a:t>https://www.scribd.com/document/532282985/Class-Scheduling-and-Management-System-for-SAC</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u="sng" spc="0" dirty="0">
                <a:solidFill>
                  <a:srgbClr val="0000FF"/>
                </a:solidFill>
                <a:effectLst/>
                <a:ea typeface="Times New Roman" panose="02020603050405020304" pitchFamily="18" charset="0"/>
                <a:hlinkClick r:id="rId5"/>
              </a:rPr>
              <a:t>http://dspace.daffodilvarsity.edu.bd:8080/bitstream/handle/123456789/2875/P12366%20%2818%25%29.pdf?sequence=1&amp;isAllowed=y</a:t>
            </a:r>
            <a:endParaRPr lang="en-US" sz="2000" u="sng" spc="0" dirty="0">
              <a:solidFill>
                <a:srgbClr val="0000FF"/>
              </a:solidFill>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endParaRPr lang="en-US" sz="2000" spc="0" dirty="0">
              <a:effectLst/>
              <a:ea typeface="Times New Roman" panose="02020603050405020304" pitchFamily="18" charset="0"/>
            </a:endParaRPr>
          </a:p>
          <a:p>
            <a:pPr marL="457200" marR="0" lvl="0" indent="-457200">
              <a:lnSpc>
                <a:spcPct val="115000"/>
              </a:lnSpc>
              <a:spcBef>
                <a:spcPts val="0"/>
              </a:spcBef>
              <a:spcAft>
                <a:spcPts val="0"/>
              </a:spcAft>
              <a:buSzPts val="1200"/>
              <a:buFont typeface="+mj-lt"/>
              <a:buAutoNum type="arabicParenR"/>
            </a:pPr>
            <a:r>
              <a:rPr lang="en-US" sz="2000" spc="0" dirty="0">
                <a:effectLst/>
                <a:ea typeface="Times New Roman" panose="02020603050405020304" pitchFamily="18" charset="0"/>
              </a:rPr>
              <a:t>https://www.w3schools.com/</a:t>
            </a:r>
          </a:p>
          <a:p>
            <a:endParaRPr lang="en-US" dirty="0"/>
          </a:p>
        </p:txBody>
      </p:sp>
    </p:spTree>
    <p:extLst>
      <p:ext uri="{BB962C8B-B14F-4D97-AF65-F5344CB8AC3E}">
        <p14:creationId xmlns:p14="http://schemas.microsoft.com/office/powerpoint/2010/main" val="256028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a:xfrm>
            <a:off x="1416981" y="2954866"/>
            <a:ext cx="6626351" cy="990601"/>
          </a:xfrm>
        </p:spPr>
        <p:txBody>
          <a:bodyPr/>
          <a:lstStyle/>
          <a:p>
            <a:r>
              <a:rPr lang="en-US" sz="6600" dirty="0"/>
              <a:t>THANK YOU </a:t>
            </a:r>
          </a:p>
        </p:txBody>
      </p:sp>
    </p:spTree>
    <p:extLst>
      <p:ext uri="{BB962C8B-B14F-4D97-AF65-F5344CB8AC3E}">
        <p14:creationId xmlns:p14="http://schemas.microsoft.com/office/powerpoint/2010/main" val="1003962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2D818-DA26-4882-B912-EE5C6AD859CA}"/>
              </a:ext>
            </a:extLst>
          </p:cNvPr>
          <p:cNvSpPr>
            <a:spLocks noGrp="1"/>
          </p:cNvSpPr>
          <p:nvPr>
            <p:ph type="title"/>
          </p:nvPr>
        </p:nvSpPr>
        <p:spPr>
          <a:xfrm>
            <a:off x="3737737" y="1186551"/>
            <a:ext cx="3370905" cy="633865"/>
          </a:xfrm>
        </p:spPr>
        <p:txBody>
          <a:bodyPr/>
          <a:lstStyle/>
          <a:p>
            <a:r>
              <a:rPr lang="en-US" dirty="0">
                <a:highlight>
                  <a:srgbClr val="FCFBF6"/>
                </a:highlight>
              </a:rPr>
              <a:t> </a:t>
            </a:r>
            <a:r>
              <a:rPr lang="en-US" dirty="0">
                <a:highlight>
                  <a:srgbClr val="FDFBF6"/>
                </a:highlight>
              </a:rPr>
              <a:t>motivation</a:t>
            </a:r>
          </a:p>
        </p:txBody>
      </p:sp>
      <p:sp>
        <p:nvSpPr>
          <p:cNvPr id="6" name="Text Placeholder 5">
            <a:extLst>
              <a:ext uri="{FF2B5EF4-FFF2-40B4-BE49-F238E27FC236}">
                <a16:creationId xmlns:a16="http://schemas.microsoft.com/office/drawing/2014/main" id="{F8C46611-B617-15F4-0D5D-C18C78EFA4E2}"/>
              </a:ext>
            </a:extLst>
          </p:cNvPr>
          <p:cNvSpPr>
            <a:spLocks noGrp="1"/>
          </p:cNvSpPr>
          <p:nvPr>
            <p:ph type="body" sz="quarter" idx="13"/>
          </p:nvPr>
        </p:nvSpPr>
        <p:spPr>
          <a:xfrm>
            <a:off x="3737737" y="2040900"/>
            <a:ext cx="8027377" cy="3559800"/>
          </a:xfrm>
        </p:spPr>
        <p:txBody>
          <a:bodyPr/>
          <a:lstStyle/>
          <a:p>
            <a:r>
              <a:rPr lang="en-GB" sz="1800" b="0" i="0" dirty="0">
                <a:solidFill>
                  <a:srgbClr val="002060"/>
                </a:solidFill>
                <a:effectLst/>
              </a:rPr>
              <a:t>The motivation behind the "Web-Based Class Schedule Management System" project is rooted in the challenges of manual class scheduling in educational institutions. The goal is to simplify and streamline this process to reduce administrative burdens, minimize scheduling conflicts, and enhance the overall learning experience for students. Furthermore, the project is driven by a desire to promote better resource utilization, improve communication among students and faculty, and provide institutions with a versatile tool to adapt to their unique scheduling requirements, ultimately fostering a more organized and efficient academic environment.</a:t>
            </a:r>
            <a:endParaRPr lang="en-US" sz="1800" dirty="0">
              <a:solidFill>
                <a:srgbClr val="002060"/>
              </a:solidFill>
            </a:endParaRPr>
          </a:p>
        </p:txBody>
      </p:sp>
    </p:spTree>
    <p:extLst>
      <p:ext uri="{BB962C8B-B14F-4D97-AF65-F5344CB8AC3E}">
        <p14:creationId xmlns:p14="http://schemas.microsoft.com/office/powerpoint/2010/main" val="3089097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1499615" y="846876"/>
            <a:ext cx="5693664" cy="911586"/>
          </a:xfrm>
        </p:spPr>
        <p:txBody>
          <a:bodyPr/>
          <a:lstStyle/>
          <a:p>
            <a:r>
              <a:rPr lang="en-US" sz="4000" dirty="0"/>
              <a:t>objective</a:t>
            </a:r>
            <a:endParaRPr lang="en-US" dirty="0"/>
          </a:p>
        </p:txBody>
      </p:sp>
      <p:sp>
        <p:nvSpPr>
          <p:cNvPr id="4" name="Content Placeholder 3">
            <a:extLst>
              <a:ext uri="{FF2B5EF4-FFF2-40B4-BE49-F238E27FC236}">
                <a16:creationId xmlns:a16="http://schemas.microsoft.com/office/drawing/2014/main" id="{0A5F2DE9-EAB7-E1C3-0555-07997647001F}"/>
              </a:ext>
            </a:extLst>
          </p:cNvPr>
          <p:cNvSpPr>
            <a:spLocks noGrp="1"/>
          </p:cNvSpPr>
          <p:nvPr>
            <p:ph idx="1"/>
          </p:nvPr>
        </p:nvSpPr>
        <p:spPr>
          <a:xfrm>
            <a:off x="1499615" y="2225509"/>
            <a:ext cx="6072759" cy="3436738"/>
          </a:xfrm>
        </p:spPr>
        <p:txBody>
          <a:bodyPr>
            <a:normAutofit/>
          </a:bodyPr>
          <a:lstStyle/>
          <a:p>
            <a:pPr marL="0" indent="0">
              <a:buNone/>
            </a:pPr>
            <a:r>
              <a:rPr lang="en-GB" sz="1600" b="0" i="0" dirty="0">
                <a:solidFill>
                  <a:srgbClr val="002060"/>
                </a:solidFill>
                <a:effectLst/>
              </a:rPr>
              <a:t>The objective of the "Web-Based Class Schedule Management System" project is to develop a user-friendly platform for educational institutions to efficiently manage class schedules. It aims to improve the scheduling process, enhance communication among stakeholders, and offer customization options. The system will ensure real-time updates, security, and data analytics, ultimately optimizing class scheduling and organization in educational settings.</a:t>
            </a:r>
            <a:endParaRPr lang="en-US" sz="1600" dirty="0">
              <a:solidFill>
                <a:srgbClr val="002060"/>
              </a:solidFill>
            </a:endParaRPr>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DD7A9186-F567-41FB-B148-5854E7A31053}"/>
              </a:ext>
            </a:extLst>
          </p:cNvPr>
          <p:cNvPicPr>
            <a:picLocks noGrp="1" noChangeAspect="1"/>
          </p:cNvPicPr>
          <p:nvPr>
            <p:ph sz="half" idx="1"/>
          </p:nvPr>
        </p:nvPicPr>
        <p:blipFill>
          <a:blip r:embed="rId2"/>
          <a:stretch>
            <a:fillRect/>
          </a:stretch>
        </p:blipFill>
        <p:spPr>
          <a:xfrm>
            <a:off x="2900362" y="324888"/>
            <a:ext cx="6391275" cy="6010275"/>
          </a:xfrm>
        </p:spPr>
      </p:pic>
      <p:sp>
        <p:nvSpPr>
          <p:cNvPr id="2" name="Title 4">
            <a:extLst>
              <a:ext uri="{FF2B5EF4-FFF2-40B4-BE49-F238E27FC236}">
                <a16:creationId xmlns:a16="http://schemas.microsoft.com/office/drawing/2014/main" id="{04C00A5D-9F97-F020-BE1C-EAEAC29DEC21}"/>
              </a:ext>
            </a:extLst>
          </p:cNvPr>
          <p:cNvSpPr>
            <a:spLocks noGrp="1"/>
          </p:cNvSpPr>
          <p:nvPr>
            <p:ph type="title"/>
          </p:nvPr>
        </p:nvSpPr>
        <p:spPr>
          <a:xfrm>
            <a:off x="772668" y="318557"/>
            <a:ext cx="4670189" cy="719196"/>
          </a:xfrm>
        </p:spPr>
        <p:txBody>
          <a:bodyPr/>
          <a:lstStyle/>
          <a:p>
            <a:r>
              <a:rPr lang="en-US" sz="4000" dirty="0"/>
              <a:t>methodology</a:t>
            </a:r>
            <a:endParaRPr lang="en-US" dirty="0"/>
          </a:p>
        </p:txBody>
      </p:sp>
    </p:spTree>
    <p:extLst>
      <p:ext uri="{BB962C8B-B14F-4D97-AF65-F5344CB8AC3E}">
        <p14:creationId xmlns:p14="http://schemas.microsoft.com/office/powerpoint/2010/main" val="2231331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0D9F-3184-4C98-33FD-D04FAA0D3AD5}"/>
              </a:ext>
            </a:extLst>
          </p:cNvPr>
          <p:cNvSpPr>
            <a:spLocks noGrp="1"/>
          </p:cNvSpPr>
          <p:nvPr>
            <p:ph type="title"/>
          </p:nvPr>
        </p:nvSpPr>
        <p:spPr>
          <a:xfrm>
            <a:off x="0" y="70125"/>
            <a:ext cx="3837187" cy="696227"/>
          </a:xfrm>
        </p:spPr>
        <p:txBody>
          <a:bodyPr/>
          <a:lstStyle/>
          <a:p>
            <a:r>
              <a:rPr lang="en-US" sz="3200" dirty="0"/>
              <a:t>System model</a:t>
            </a:r>
          </a:p>
        </p:txBody>
      </p:sp>
      <p:pic>
        <p:nvPicPr>
          <p:cNvPr id="9" name="Picture 8">
            <a:extLst>
              <a:ext uri="{FF2B5EF4-FFF2-40B4-BE49-F238E27FC236}">
                <a16:creationId xmlns:a16="http://schemas.microsoft.com/office/drawing/2014/main" id="{8F0670C3-49BF-8A38-7594-441F30405BF1}"/>
              </a:ext>
            </a:extLst>
          </p:cNvPr>
          <p:cNvPicPr>
            <a:picLocks noChangeAspect="1"/>
          </p:cNvPicPr>
          <p:nvPr/>
        </p:nvPicPr>
        <p:blipFill>
          <a:blip r:embed="rId2"/>
          <a:stretch>
            <a:fillRect/>
          </a:stretch>
        </p:blipFill>
        <p:spPr>
          <a:xfrm>
            <a:off x="3837187" y="165464"/>
            <a:ext cx="6352674" cy="6475048"/>
          </a:xfrm>
          <a:prstGeom prst="rect">
            <a:avLst/>
          </a:prstGeom>
        </p:spPr>
      </p:pic>
    </p:spTree>
    <p:extLst>
      <p:ext uri="{BB962C8B-B14F-4D97-AF65-F5344CB8AC3E}">
        <p14:creationId xmlns:p14="http://schemas.microsoft.com/office/powerpoint/2010/main" val="1254402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5D3A07-443F-6622-33A4-BE5E3E209632}"/>
              </a:ext>
            </a:extLst>
          </p:cNvPr>
          <p:cNvPicPr>
            <a:picLocks noChangeAspect="1"/>
          </p:cNvPicPr>
          <p:nvPr/>
        </p:nvPicPr>
        <p:blipFill>
          <a:blip r:embed="rId2"/>
          <a:stretch>
            <a:fillRect/>
          </a:stretch>
        </p:blipFill>
        <p:spPr>
          <a:xfrm>
            <a:off x="3395812" y="0"/>
            <a:ext cx="6306988" cy="6858000"/>
          </a:xfrm>
          <a:prstGeom prst="rect">
            <a:avLst/>
          </a:prstGeom>
        </p:spPr>
      </p:pic>
    </p:spTree>
    <p:extLst>
      <p:ext uri="{BB962C8B-B14F-4D97-AF65-F5344CB8AC3E}">
        <p14:creationId xmlns:p14="http://schemas.microsoft.com/office/powerpoint/2010/main" val="182904181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LW_V5" id="{4FE3E7F2-DE97-43FB-9854-C2719499B15F}" vid="{37DF82F1-E382-44D9-A149-92ACBBF70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4D542F6-3184-4387-BE39-8DA735EB550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117FA41-AE03-4A0A-A9B0-817CABD09473}">
  <ds:schemaRefs>
    <ds:schemaRef ds:uri="http://schemas.microsoft.com/sharepoint/v3/contenttype/forms"/>
  </ds:schemaRefs>
</ds:datastoreItem>
</file>

<file path=customXml/itemProps3.xml><?xml version="1.0" encoding="utf-8"?>
<ds:datastoreItem xmlns:ds="http://schemas.openxmlformats.org/officeDocument/2006/customXml" ds:itemID="{52D6F65D-59DB-459C-812A-E954DE5F0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{A6439D4C-183E-443D-9C6F-4545C2A7A41E}tf78438558_win32</Template>
  <TotalTime>402</TotalTime>
  <Words>661</Words>
  <Application>Microsoft Office PowerPoint</Application>
  <PresentationFormat>Widescreen</PresentationFormat>
  <Paragraphs>117</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-apple-system</vt:lpstr>
      <vt:lpstr>Arial</vt:lpstr>
      <vt:lpstr>Arial Black</vt:lpstr>
      <vt:lpstr>Calibri</vt:lpstr>
      <vt:lpstr>Sabon Next LT</vt:lpstr>
      <vt:lpstr>Wingdings</vt:lpstr>
      <vt:lpstr>Custom</vt:lpstr>
      <vt:lpstr> Web based Class Schedule Management  System</vt:lpstr>
      <vt:lpstr>Supervised by</vt:lpstr>
      <vt:lpstr>Outline</vt:lpstr>
      <vt:lpstr>introduction</vt:lpstr>
      <vt:lpstr> motivation</vt:lpstr>
      <vt:lpstr>objective</vt:lpstr>
      <vt:lpstr>methodology</vt:lpstr>
      <vt:lpstr>System model</vt:lpstr>
      <vt:lpstr>PowerPoint Presentation</vt:lpstr>
      <vt:lpstr>PowerPoint Presentation</vt:lpstr>
      <vt:lpstr>Database table relationship </vt:lpstr>
      <vt:lpstr>result</vt:lpstr>
      <vt:lpstr>Admin Login</vt:lpstr>
      <vt:lpstr>Admin dashboard</vt:lpstr>
      <vt:lpstr>Add Section</vt:lpstr>
      <vt:lpstr>Add Section</vt:lpstr>
      <vt:lpstr>add Section</vt:lpstr>
      <vt:lpstr>add Section</vt:lpstr>
      <vt:lpstr>view Section</vt:lpstr>
      <vt:lpstr>view Section</vt:lpstr>
      <vt:lpstr>view Section</vt:lpstr>
      <vt:lpstr>view Section</vt:lpstr>
      <vt:lpstr>Schedule section</vt:lpstr>
      <vt:lpstr>Schedule section</vt:lpstr>
      <vt:lpstr>Schedule section</vt:lpstr>
      <vt:lpstr>Schedule section</vt:lpstr>
      <vt:lpstr>Schedule section</vt:lpstr>
      <vt:lpstr>Schedule section</vt:lpstr>
      <vt:lpstr>teacher Login</vt:lpstr>
      <vt:lpstr>Teacher profile</vt:lpstr>
      <vt:lpstr>Teacher’s daily routine</vt:lpstr>
      <vt:lpstr>Teachers current class</vt:lpstr>
      <vt:lpstr>Student routine</vt:lpstr>
      <vt:lpstr>Student class schedule</vt:lpstr>
      <vt:lpstr>Find teacher</vt:lpstr>
      <vt:lpstr>room availability</vt:lpstr>
      <vt:lpstr>benefits</vt:lpstr>
      <vt:lpstr>limitation</vt:lpstr>
      <vt:lpstr>Conclusion</vt:lpstr>
      <vt:lpstr>reference</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Opurbo Paul</dc:creator>
  <cp:lastModifiedBy>Opurbo Paul</cp:lastModifiedBy>
  <cp:revision>10</cp:revision>
  <dcterms:created xsi:type="dcterms:W3CDTF">2023-10-02T12:30:29Z</dcterms:created>
  <dcterms:modified xsi:type="dcterms:W3CDTF">2023-10-06T05:32:39Z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